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handoutMasterIdLst>
    <p:handoutMasterId r:id="rId20"/>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riti Singh" initials="SS" lastIdx="2" clrIdx="0">
    <p:extLst>
      <p:ext uri="{19B8F6BF-5375-455C-9EA6-DF929625EA0E}">
        <p15:presenceInfo xmlns:p15="http://schemas.microsoft.com/office/powerpoint/2012/main" userId="390bf4921f10f9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FFFF66"/>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4" autoAdjust="0"/>
  </p:normalViewPr>
  <p:slideViewPr>
    <p:cSldViewPr snapToGrid="0">
      <p:cViewPr>
        <p:scale>
          <a:sx n="68" d="100"/>
          <a:sy n="68" d="100"/>
        </p:scale>
        <p:origin x="1262" y="341"/>
      </p:cViewPr>
      <p:guideLst/>
    </p:cSldViewPr>
  </p:slideViewPr>
  <p:notesTextViewPr>
    <p:cViewPr>
      <p:scale>
        <a:sx n="1" d="1"/>
        <a:sy n="1" d="1"/>
      </p:scale>
      <p:origin x="0" y="0"/>
    </p:cViewPr>
  </p:notesTextViewPr>
  <p:notesViewPr>
    <p:cSldViewPr snapToGrid="0" showGuides="1">
      <p:cViewPr varScale="1">
        <p:scale>
          <a:sx n="79" d="100"/>
          <a:sy n="79" d="100"/>
        </p:scale>
        <p:origin x="234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2E7D57-FF30-4066-A113-FCED6D806FB1}"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7D5F4A26-1C76-4A7F-930D-0B2EE8CB5A24}">
      <dgm:prSet phldrT="[Text]" custT="1"/>
      <dgm:spPr/>
      <dgm:t>
        <a:bodyPr/>
        <a:lstStyle/>
        <a:p>
          <a:pPr>
            <a:buClrTx/>
            <a:buSzTx/>
            <a:buFontTx/>
            <a:buNone/>
          </a:pPr>
          <a:r>
            <a:rPr kumimoji="0" lang="en-US" sz="1800" b="1" i="0" u="none" strike="noStrike" cap="none" spc="0" normalizeH="0" baseline="0" noProof="0" dirty="0">
              <a:ln/>
              <a:effectLst/>
              <a:uLnTx/>
              <a:uFillTx/>
              <a:latin typeface="Times New Roman" panose="02020603050405020304" pitchFamily="18" charset="0"/>
              <a:ea typeface="+mn-ea"/>
              <a:cs typeface="Times New Roman" panose="02020603050405020304" pitchFamily="18" charset="0"/>
            </a:rPr>
            <a:t>📌 Environment &amp; Keys</a:t>
          </a:r>
          <a:endParaRPr lang="en-US" sz="18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Group A heading"/>
        </a:ext>
      </dgm:extLst>
    </dgm:pt>
    <dgm:pt modelId="{E1D094F8-E721-4D3A-94BD-42021134B10D}" type="parTrans" cxnId="{FD3BDC87-ABC4-415A-BA00-3B1A44CE60DB}">
      <dgm:prSet/>
      <dgm:spPr/>
      <dgm:t>
        <a:bodyPr/>
        <a:lstStyle/>
        <a:p>
          <a:endParaRPr lang="en-US"/>
        </a:p>
      </dgm:t>
    </dgm:pt>
    <dgm:pt modelId="{30219927-95FE-489B-9532-820F85DCB012}" type="sibTrans" cxnId="{FD3BDC87-ABC4-415A-BA00-3B1A44CE60DB}">
      <dgm:prSet/>
      <dgm:spPr/>
      <dgm:t>
        <a:bodyPr/>
        <a:lstStyle/>
        <a:p>
          <a:endParaRPr lang="en-US"/>
        </a:p>
      </dgm:t>
    </dgm:pt>
    <dgm:pt modelId="{CA5E69B5-37AD-426D-ADCE-4496C7EE6106}">
      <dgm:prSet phldrT="[Text]" custT="1"/>
      <dgm:spPr/>
      <dgm:t>
        <a:bodyPr/>
        <a:lstStyle/>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Library Installation: </a:t>
          </a:r>
          <a:r>
            <a:rPr lang="en-US" sz="1400" b="0" dirty="0">
              <a:latin typeface="Times New Roman" panose="02020603050405020304" pitchFamily="18" charset="0"/>
              <a:cs typeface="Times New Roman" panose="02020603050405020304" pitchFamily="18" charset="0"/>
            </a:rPr>
            <a:t>Installed essential Python libraries including:</a:t>
          </a:r>
        </a:p>
      </dgm:t>
      <dgm:extLst>
        <a:ext uri="{E40237B7-FDA0-4F09-8148-C483321AD2D9}">
          <dgm14:cNvPr xmlns:dgm14="http://schemas.microsoft.com/office/drawing/2010/diagram" id="0" name="" title="Group A tasks"/>
        </a:ext>
      </dgm:extLst>
    </dgm:pt>
    <dgm:pt modelId="{5F3DC056-5744-4814-96CE-D76E13314AB7}" type="parTrans" cxnId="{B02CAB33-5ED4-47E4-81C9-EBA23D8E48FE}">
      <dgm:prSet/>
      <dgm:spPr/>
      <dgm:t>
        <a:bodyPr/>
        <a:lstStyle/>
        <a:p>
          <a:endParaRPr lang="en-US"/>
        </a:p>
      </dgm:t>
    </dgm:pt>
    <dgm:pt modelId="{BDED456A-5607-4183-AD54-919BA3E602A1}" type="sibTrans" cxnId="{B02CAB33-5ED4-47E4-81C9-EBA23D8E48FE}">
      <dgm:prSet/>
      <dgm:spPr/>
      <dgm:t>
        <a:bodyPr/>
        <a:lstStyle/>
        <a:p>
          <a:endParaRPr lang="en-US"/>
        </a:p>
      </dgm:t>
    </dgm:pt>
    <dgm:pt modelId="{11966083-172A-4D0B-AF10-414DEEF45F7D}">
      <dgm:prSet phldrT="[Text]" custT="1"/>
      <dgm:spPr/>
      <dgm:t>
        <a:bodyPr/>
        <a:lstStyle/>
        <a:p>
          <a:pPr>
            <a:buClrTx/>
            <a:buSzTx/>
            <a:buFontTx/>
            <a:buNone/>
          </a:pPr>
          <a:r>
            <a:rPr kumimoji="0" lang="en-IN" sz="1800" b="1" i="0" u="none" strike="noStrike" cap="none" spc="0" normalizeH="0" baseline="0" noProof="0" dirty="0">
              <a:ln/>
              <a:effectLst/>
              <a:uLnTx/>
              <a:uFillTx/>
              <a:latin typeface="Times New Roman" panose="02020603050405020304" pitchFamily="18" charset="0"/>
              <a:ea typeface="+mn-ea"/>
              <a:cs typeface="Times New Roman" panose="02020603050405020304" pitchFamily="18" charset="0"/>
            </a:rPr>
            <a:t>📌 </a:t>
          </a:r>
          <a:r>
            <a:rPr kumimoji="0" lang="en-IN" sz="1800" b="1" i="0" u="none" strike="noStrike" cap="none" spc="0" normalizeH="0" baseline="0" noProof="0" dirty="0" err="1">
              <a:ln/>
              <a:effectLst/>
              <a:uLnTx/>
              <a:uFillTx/>
              <a:latin typeface="Times New Roman" panose="02020603050405020304" pitchFamily="18" charset="0"/>
              <a:ea typeface="+mn-ea"/>
              <a:cs typeface="Times New Roman" panose="02020603050405020304" pitchFamily="18" charset="0"/>
            </a:rPr>
            <a:t>LangChain</a:t>
          </a:r>
          <a:r>
            <a:rPr kumimoji="0" lang="en-IN" sz="1800" b="1" i="0" u="none" strike="noStrike" cap="none" spc="0" normalizeH="0" baseline="0" noProof="0" dirty="0">
              <a:ln/>
              <a:effectLst/>
              <a:uLnTx/>
              <a:uFillTx/>
              <a:latin typeface="Times New Roman" panose="02020603050405020304" pitchFamily="18" charset="0"/>
              <a:ea typeface="+mn-ea"/>
              <a:cs typeface="Times New Roman" panose="02020603050405020304" pitchFamily="18" charset="0"/>
            </a:rPr>
            <a:t> + </a:t>
          </a:r>
          <a:r>
            <a:rPr kumimoji="0" lang="en-IN" sz="1800" b="1" i="0" u="none" strike="noStrike" cap="none" spc="0" normalizeH="0" baseline="0" noProof="0" dirty="0" err="1">
              <a:ln/>
              <a:effectLst/>
              <a:uLnTx/>
              <a:uFillTx/>
              <a:latin typeface="Times New Roman" panose="02020603050405020304" pitchFamily="18" charset="0"/>
              <a:ea typeface="+mn-ea"/>
              <a:cs typeface="Times New Roman" panose="02020603050405020304" pitchFamily="18" charset="0"/>
            </a:rPr>
            <a:t>Groq</a:t>
          </a:r>
          <a:r>
            <a:rPr kumimoji="0" lang="en-IN" sz="1800" b="1" i="0" u="none" strike="noStrike" cap="none" spc="0" normalizeH="0" baseline="0" noProof="0" dirty="0">
              <a:ln/>
              <a:effectLst/>
              <a:uLnTx/>
              <a:uFillTx/>
              <a:latin typeface="Times New Roman" panose="02020603050405020304" pitchFamily="18" charset="0"/>
              <a:ea typeface="+mn-ea"/>
              <a:cs typeface="Times New Roman" panose="02020603050405020304" pitchFamily="18" charset="0"/>
            </a:rPr>
            <a:t> Setup</a:t>
          </a:r>
          <a:endParaRPr lang="en-US" sz="18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Group B heading"/>
        </a:ext>
      </dgm:extLst>
    </dgm:pt>
    <dgm:pt modelId="{E8DAA823-B561-4ADE-82C7-60D03B9AA779}" type="parTrans" cxnId="{25F2E8DC-9CDC-472C-9DED-8BD0F432FA20}">
      <dgm:prSet/>
      <dgm:spPr/>
      <dgm:t>
        <a:bodyPr/>
        <a:lstStyle/>
        <a:p>
          <a:endParaRPr lang="en-US"/>
        </a:p>
      </dgm:t>
    </dgm:pt>
    <dgm:pt modelId="{0EDF481E-952B-4A6D-9B47-C5DF0C9FD933}" type="sibTrans" cxnId="{25F2E8DC-9CDC-472C-9DED-8BD0F432FA20}">
      <dgm:prSet/>
      <dgm:spPr/>
      <dgm:t>
        <a:bodyPr/>
        <a:lstStyle/>
        <a:p>
          <a:endParaRPr lang="en-US"/>
        </a:p>
      </dgm:t>
    </dgm:pt>
    <dgm:pt modelId="{AB0B3541-2BBF-43CD-8973-113F1D086578}">
      <dgm:prSet phldrT="[Text]" custT="1"/>
      <dgm:spPr/>
      <dgm:t>
        <a:bodyPr/>
        <a:lstStyle/>
        <a:p>
          <a:pPr>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LLM Integration</a:t>
          </a:r>
          <a:r>
            <a:rPr lang="en-IN" sz="1400" dirty="0">
              <a:latin typeface="Times New Roman" panose="02020603050405020304" pitchFamily="18" charset="0"/>
              <a:cs typeface="Times New Roman" panose="02020603050405020304" pitchFamily="18" charset="0"/>
            </a:rPr>
            <a:t>: Connected </a:t>
          </a:r>
          <a:r>
            <a:rPr lang="en-IN" sz="1400" dirty="0" err="1">
              <a:latin typeface="Times New Roman" panose="02020603050405020304" pitchFamily="18" charset="0"/>
              <a:cs typeface="Times New Roman" panose="02020603050405020304" pitchFamily="18" charset="0"/>
            </a:rPr>
            <a:t>Groq’s</a:t>
          </a:r>
          <a:r>
            <a:rPr lang="en-IN" sz="1400" dirty="0">
              <a:latin typeface="Times New Roman" panose="02020603050405020304" pitchFamily="18" charset="0"/>
              <a:cs typeface="Times New Roman" panose="02020603050405020304" pitchFamily="18" charset="0"/>
            </a:rPr>
            <a:t> language model to </a:t>
          </a:r>
          <a:r>
            <a:rPr lang="en-IN" sz="1400" dirty="0" err="1">
              <a:latin typeface="Times New Roman" panose="02020603050405020304" pitchFamily="18" charset="0"/>
              <a:cs typeface="Times New Roman" panose="02020603050405020304" pitchFamily="18" charset="0"/>
            </a:rPr>
            <a:t>LangChain</a:t>
          </a:r>
          <a:r>
            <a:rPr lang="en-IN" sz="1400" dirty="0">
              <a:latin typeface="Times New Roman" panose="02020603050405020304" pitchFamily="18" charset="0"/>
              <a:cs typeface="Times New Roman" panose="02020603050405020304" pitchFamily="18" charset="0"/>
            </a:rPr>
            <a:t>, enabling fast and efficient text generation. 🧠 </a:t>
          </a:r>
          <a:r>
            <a:rPr lang="en-IN" sz="1400" b="1" dirty="0">
              <a:latin typeface="Times New Roman" panose="02020603050405020304" pitchFamily="18" charset="0"/>
              <a:cs typeface="Times New Roman" panose="02020603050405020304" pitchFamily="18" charset="0"/>
            </a:rPr>
            <a:t>Prompt Engineering</a:t>
          </a:r>
          <a:r>
            <a:rPr lang="en-IN" sz="1400" dirty="0">
              <a:latin typeface="Times New Roman" panose="02020603050405020304" pitchFamily="18" charset="0"/>
              <a:cs typeface="Times New Roman" panose="02020603050405020304" pitchFamily="18" charset="0"/>
            </a:rPr>
            <a:t>: Designed reusable prompt templates to generate crisp, bullet-style summaries from news article descriptions.</a:t>
          </a:r>
          <a:endParaRPr lang="en-US" sz="1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Group B tasks"/>
        </a:ext>
      </dgm:extLst>
    </dgm:pt>
    <dgm:pt modelId="{C2F69FEA-9A42-48F9-AF5D-79B760DCBD5A}" type="parTrans" cxnId="{10E5E320-2EED-4036-A1B3-33F113D3F661}">
      <dgm:prSet/>
      <dgm:spPr/>
      <dgm:t>
        <a:bodyPr/>
        <a:lstStyle/>
        <a:p>
          <a:endParaRPr lang="en-US"/>
        </a:p>
      </dgm:t>
    </dgm:pt>
    <dgm:pt modelId="{DDFF4DC4-F30A-4AC1-A79B-6D18010A8D99}" type="sibTrans" cxnId="{10E5E320-2EED-4036-A1B3-33F113D3F661}">
      <dgm:prSet/>
      <dgm:spPr/>
      <dgm:t>
        <a:bodyPr/>
        <a:lstStyle/>
        <a:p>
          <a:endParaRPr lang="en-US"/>
        </a:p>
      </dgm:t>
    </dgm:pt>
    <dgm:pt modelId="{769831B2-FFE1-4BB5-8CB7-C06F8038B582}">
      <dgm:prSet phldrT="[Text]" custT="1"/>
      <dgm:spPr/>
      <dgm:t>
        <a:bodyPr/>
        <a:lstStyle/>
        <a:p>
          <a:pPr>
            <a:buClrTx/>
            <a:buSzTx/>
            <a:buFontTx/>
            <a:buNone/>
          </a:pPr>
          <a:r>
            <a:rPr kumimoji="0" lang="en-IN" sz="1800" b="1" i="0" u="none" strike="noStrike" cap="none" spc="0" normalizeH="0" baseline="0" noProof="0" dirty="0">
              <a:ln/>
              <a:effectLst/>
              <a:uLnTx/>
              <a:uFillTx/>
              <a:latin typeface="Times New Roman" panose="02020603050405020304" pitchFamily="18" charset="0"/>
              <a:ea typeface="+mn-ea"/>
              <a:cs typeface="Times New Roman" panose="02020603050405020304" pitchFamily="18" charset="0"/>
            </a:rPr>
            <a:t>📌 News Fetching</a:t>
          </a:r>
          <a:endParaRPr lang="en-US" sz="18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Group C heading"/>
        </a:ext>
      </dgm:extLst>
    </dgm:pt>
    <dgm:pt modelId="{139F5F79-E65B-403D-9ABA-7832A1750A37}" type="parTrans" cxnId="{0581BFD0-4FB2-44E7-8E31-728CD0D4AD3F}">
      <dgm:prSet/>
      <dgm:spPr/>
      <dgm:t>
        <a:bodyPr/>
        <a:lstStyle/>
        <a:p>
          <a:endParaRPr lang="en-US"/>
        </a:p>
      </dgm:t>
    </dgm:pt>
    <dgm:pt modelId="{A6345A9F-C029-4E00-A73B-9276DB58BCBA}" type="sibTrans" cxnId="{0581BFD0-4FB2-44E7-8E31-728CD0D4AD3F}">
      <dgm:prSet/>
      <dgm:spPr/>
      <dgm:t>
        <a:bodyPr/>
        <a:lstStyle/>
        <a:p>
          <a:endParaRPr lang="en-US"/>
        </a:p>
      </dgm:t>
    </dgm:pt>
    <dgm:pt modelId="{8B77A199-5E32-4693-9AF2-3E5612DD843F}">
      <dgm:prSet phldrT="[Tex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Query-Based Retrieval</a:t>
          </a:r>
          <a:r>
            <a:rPr lang="en-US" sz="1400" dirty="0">
              <a:latin typeface="Times New Roman" panose="02020603050405020304" pitchFamily="18" charset="0"/>
              <a:cs typeface="Times New Roman" panose="02020603050405020304" pitchFamily="18" charset="0"/>
            </a:rPr>
            <a:t>: Used </a:t>
          </a:r>
          <a:r>
            <a:rPr lang="en-US" sz="1400" dirty="0" err="1">
              <a:latin typeface="Times New Roman" panose="02020603050405020304" pitchFamily="18" charset="0"/>
              <a:cs typeface="Times New Roman" panose="02020603050405020304" pitchFamily="18" charset="0"/>
            </a:rPr>
            <a:t>NewsAPI</a:t>
          </a:r>
          <a:r>
            <a:rPr lang="en-US" sz="1400" dirty="0">
              <a:latin typeface="Times New Roman" panose="02020603050405020304" pitchFamily="18" charset="0"/>
              <a:cs typeface="Times New Roman" panose="02020603050405020304" pitchFamily="18" charset="0"/>
            </a:rPr>
            <a:t> to fetch current articles based on user-defined keywords or topics. 📝 </a:t>
          </a:r>
          <a:r>
            <a:rPr lang="en-US" sz="1400" b="1" dirty="0">
              <a:latin typeface="Times New Roman" panose="02020603050405020304" pitchFamily="18" charset="0"/>
              <a:cs typeface="Times New Roman" panose="02020603050405020304" pitchFamily="18" charset="0"/>
            </a:rPr>
            <a:t>Content Extraction</a:t>
          </a:r>
          <a:r>
            <a:rPr lang="en-US" sz="1400" dirty="0">
              <a:latin typeface="Times New Roman" panose="02020603050405020304" pitchFamily="18" charset="0"/>
              <a:cs typeface="Times New Roman" panose="02020603050405020304" pitchFamily="18" charset="0"/>
            </a:rPr>
            <a:t>: Parsed and extracted article descriptions to serve as input for the summarization pipeline.</a:t>
          </a:r>
        </a:p>
      </dgm:t>
      <dgm:extLst>
        <a:ext uri="{E40237B7-FDA0-4F09-8148-C483321AD2D9}">
          <dgm14:cNvPr xmlns:dgm14="http://schemas.microsoft.com/office/drawing/2010/diagram" id="0" name="" title="Group C tasks"/>
        </a:ext>
      </dgm:extLst>
    </dgm:pt>
    <dgm:pt modelId="{98D80E72-9FB4-4564-AECE-FE7F5925C3BB}" type="parTrans" cxnId="{DFB14471-E5AF-4D5E-BA32-B368CBD38603}">
      <dgm:prSet/>
      <dgm:spPr/>
      <dgm:t>
        <a:bodyPr/>
        <a:lstStyle/>
        <a:p>
          <a:endParaRPr lang="en-US"/>
        </a:p>
      </dgm:t>
    </dgm:pt>
    <dgm:pt modelId="{3FBCC32A-83FB-4087-96B4-AFEB52FDF290}" type="sibTrans" cxnId="{DFB14471-E5AF-4D5E-BA32-B368CBD38603}">
      <dgm:prSet/>
      <dgm:spPr/>
      <dgm:t>
        <a:bodyPr/>
        <a:lstStyle/>
        <a:p>
          <a:endParaRPr lang="en-US"/>
        </a:p>
      </dgm:t>
    </dgm:pt>
    <dgm:pt modelId="{93622764-3E92-428F-B992-428C080FA7EA}">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langchain</a:t>
          </a:r>
          <a:r>
            <a:rPr lang="en-US" sz="1400" b="1" dirty="0">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for orchestrating LLM workflows</a:t>
          </a:r>
        </a:p>
      </dgm:t>
    </dgm:pt>
    <dgm:pt modelId="{F9AE0039-F6BA-4A7C-A79A-749DC4A44E05}" type="parTrans" cxnId="{5924B86B-F375-4AEB-AE79-91B557FE9B11}">
      <dgm:prSet/>
      <dgm:spPr/>
      <dgm:t>
        <a:bodyPr/>
        <a:lstStyle/>
        <a:p>
          <a:endParaRPr lang="en-IN"/>
        </a:p>
      </dgm:t>
    </dgm:pt>
    <dgm:pt modelId="{30312DD2-8CBD-4AD3-8C5E-ADD2AB732A2D}" type="sibTrans" cxnId="{5924B86B-F375-4AEB-AE79-91B557FE9B11}">
      <dgm:prSet/>
      <dgm:spPr/>
      <dgm:t>
        <a:bodyPr/>
        <a:lstStyle/>
        <a:p>
          <a:endParaRPr lang="en-IN"/>
        </a:p>
      </dgm:t>
    </dgm:pt>
    <dgm:pt modelId="{8894266F-AE2E-4E36-AF90-41353320CB23}">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groq</a:t>
          </a:r>
          <a:r>
            <a:rPr lang="en-US" sz="1400" b="1" dirty="0">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to leverage high-speed inference from </a:t>
          </a:r>
          <a:r>
            <a:rPr lang="en-US" sz="1400" b="0" dirty="0" err="1">
              <a:latin typeface="Times New Roman" panose="02020603050405020304" pitchFamily="18" charset="0"/>
              <a:cs typeface="Times New Roman" panose="02020603050405020304" pitchFamily="18" charset="0"/>
            </a:rPr>
            <a:t>Groq’s</a:t>
          </a:r>
          <a:r>
            <a:rPr lang="en-US" sz="1400" b="0" dirty="0">
              <a:latin typeface="Times New Roman" panose="02020603050405020304" pitchFamily="18" charset="0"/>
              <a:cs typeface="Times New Roman" panose="02020603050405020304" pitchFamily="18" charset="0"/>
            </a:rPr>
            <a:t> LLM</a:t>
          </a:r>
        </a:p>
      </dgm:t>
    </dgm:pt>
    <dgm:pt modelId="{A9B25C82-FEBE-4FA2-BFD4-30B7A09E14CC}" type="parTrans" cxnId="{7AAD50E8-9D8E-4869-8D73-5573FB382C90}">
      <dgm:prSet/>
      <dgm:spPr/>
      <dgm:t>
        <a:bodyPr/>
        <a:lstStyle/>
        <a:p>
          <a:endParaRPr lang="en-IN"/>
        </a:p>
      </dgm:t>
    </dgm:pt>
    <dgm:pt modelId="{397C32E9-17F5-41F5-AE59-62C006B168C6}" type="sibTrans" cxnId="{7AAD50E8-9D8E-4869-8D73-5573FB382C90}">
      <dgm:prSet/>
      <dgm:spPr/>
      <dgm:t>
        <a:bodyPr/>
        <a:lstStyle/>
        <a:p>
          <a:endParaRPr lang="en-IN"/>
        </a:p>
      </dgm:t>
    </dgm:pt>
    <dgm:pt modelId="{18E4CA57-62FB-48B5-AC61-34115A175EAA}">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newsapi</a:t>
          </a:r>
          <a:r>
            <a:rPr lang="en-US" sz="1400" b="0" dirty="0">
              <a:latin typeface="Times New Roman" panose="02020603050405020304" pitchFamily="18" charset="0"/>
              <a:cs typeface="Times New Roman" panose="02020603050405020304" pitchFamily="18" charset="0"/>
            </a:rPr>
            <a:t>-python for accessing real-time news articles</a:t>
          </a:r>
        </a:p>
      </dgm:t>
    </dgm:pt>
    <dgm:pt modelId="{1ED036CD-F41F-4021-A17A-78CACF7B6789}" type="parTrans" cxnId="{BD172E1C-9DE7-4D9F-90ED-16325C64D08F}">
      <dgm:prSet/>
      <dgm:spPr/>
      <dgm:t>
        <a:bodyPr/>
        <a:lstStyle/>
        <a:p>
          <a:endParaRPr lang="en-IN"/>
        </a:p>
      </dgm:t>
    </dgm:pt>
    <dgm:pt modelId="{9F477686-A518-4C40-8FAC-577862159299}" type="sibTrans" cxnId="{BD172E1C-9DE7-4D9F-90ED-16325C64D08F}">
      <dgm:prSet/>
      <dgm:spPr/>
      <dgm:t>
        <a:bodyPr/>
        <a:lstStyle/>
        <a:p>
          <a:endParaRPr lang="en-IN"/>
        </a:p>
      </dgm:t>
    </dgm:pt>
    <dgm:pt modelId="{858C699F-D3F1-481B-9841-E1F285BA8CB8}">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streamlit</a:t>
          </a:r>
          <a:r>
            <a:rPr lang="en-US" sz="1400" b="0" dirty="0">
              <a:latin typeface="Times New Roman" panose="02020603050405020304" pitchFamily="18" charset="0"/>
              <a:cs typeface="Times New Roman" panose="02020603050405020304" pitchFamily="18" charset="0"/>
            </a:rPr>
            <a:t> to build the interactive frontend</a:t>
          </a:r>
        </a:p>
      </dgm:t>
    </dgm:pt>
    <dgm:pt modelId="{64E8EFC5-52B5-4F51-9293-33C7C752F640}" type="parTrans" cxnId="{2DF841B0-7453-4790-BE63-CAD36D9B304E}">
      <dgm:prSet/>
      <dgm:spPr/>
      <dgm:t>
        <a:bodyPr/>
        <a:lstStyle/>
        <a:p>
          <a:endParaRPr lang="en-IN"/>
        </a:p>
      </dgm:t>
    </dgm:pt>
    <dgm:pt modelId="{82961C7F-E0F1-4083-BAA1-7B2B49FF717D}" type="sibTrans" cxnId="{2DF841B0-7453-4790-BE63-CAD36D9B304E}">
      <dgm:prSet/>
      <dgm:spPr/>
      <dgm:t>
        <a:bodyPr/>
        <a:lstStyle/>
        <a:p>
          <a:endParaRPr lang="en-IN"/>
        </a:p>
      </dgm:t>
    </dgm:pt>
    <dgm:pt modelId="{421517D4-C427-4B1A-ACF0-F2306F529B36}">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dateutil</a:t>
          </a:r>
          <a:r>
            <a:rPr lang="en-US" sz="1400" b="0" dirty="0">
              <a:latin typeface="Times New Roman" panose="02020603050405020304" pitchFamily="18" charset="0"/>
              <a:cs typeface="Times New Roman" panose="02020603050405020304" pitchFamily="18" charset="0"/>
            </a:rPr>
            <a:t> for flexible date parsing and manipulation</a:t>
          </a:r>
        </a:p>
      </dgm:t>
    </dgm:pt>
    <dgm:pt modelId="{41F66697-F905-42C9-979B-2A74BC5A3CB5}" type="parTrans" cxnId="{7D548676-C710-48D6-BE0D-ACDB30293B9E}">
      <dgm:prSet/>
      <dgm:spPr/>
      <dgm:t>
        <a:bodyPr/>
        <a:lstStyle/>
        <a:p>
          <a:endParaRPr lang="en-IN"/>
        </a:p>
      </dgm:t>
    </dgm:pt>
    <dgm:pt modelId="{616C26CD-0A2E-40D4-95C8-61A356B4EE6D}" type="sibTrans" cxnId="{7D548676-C710-48D6-BE0D-ACDB30293B9E}">
      <dgm:prSet/>
      <dgm:spPr/>
      <dgm:t>
        <a:bodyPr/>
        <a:lstStyle/>
        <a:p>
          <a:endParaRPr lang="en-IN"/>
        </a:p>
      </dgm:t>
    </dgm:pt>
    <dgm:pt modelId="{5688940C-0F5D-49BB-B0C1-6C598557A720}">
      <dgm:prSet custT="1"/>
      <dgm:spPr/>
      <dgm:t>
        <a:bodyPr/>
        <a:lstStyle/>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API Key </a:t>
          </a:r>
          <a:r>
            <a:rPr lang="en-US" sz="1400" b="0" dirty="0">
              <a:latin typeface="Times New Roman" panose="02020603050405020304" pitchFamily="18" charset="0"/>
              <a:cs typeface="Times New Roman" panose="02020603050405020304" pitchFamily="18" charset="0"/>
            </a:rPr>
            <a:t>Management: Secured all sensitive credentials using a .env file and loaded them via python-</a:t>
          </a:r>
          <a:r>
            <a:rPr lang="en-US" sz="1400" b="0" dirty="0" err="1">
              <a:latin typeface="Times New Roman" panose="02020603050405020304" pitchFamily="18" charset="0"/>
              <a:cs typeface="Times New Roman" panose="02020603050405020304" pitchFamily="18" charset="0"/>
            </a:rPr>
            <a:t>dotenv</a:t>
          </a:r>
          <a:r>
            <a:rPr lang="en-US" sz="1400" b="0" dirty="0">
              <a:latin typeface="Times New Roman" panose="02020603050405020304" pitchFamily="18" charset="0"/>
              <a:cs typeface="Times New Roman" panose="02020603050405020304" pitchFamily="18" charset="0"/>
            </a:rPr>
            <a:t> to maintain clean and secure code.</a:t>
          </a:r>
        </a:p>
      </dgm:t>
    </dgm:pt>
    <dgm:pt modelId="{68463DF3-07B7-48B4-9CFE-315E46198759}" type="parTrans" cxnId="{E24352C2-C6B4-42D3-A38C-3443E757007A}">
      <dgm:prSet/>
      <dgm:spPr/>
      <dgm:t>
        <a:bodyPr/>
        <a:lstStyle/>
        <a:p>
          <a:endParaRPr lang="en-IN"/>
        </a:p>
      </dgm:t>
    </dgm:pt>
    <dgm:pt modelId="{E6CB33FB-C8E9-4270-BA9A-C7F85CDB5E90}" type="sibTrans" cxnId="{E24352C2-C6B4-42D3-A38C-3443E757007A}">
      <dgm:prSet/>
      <dgm:spPr/>
      <dgm:t>
        <a:bodyPr/>
        <a:lstStyle/>
        <a:p>
          <a:endParaRPr lang="en-IN"/>
        </a:p>
      </dgm:t>
    </dgm:pt>
    <dgm:pt modelId="{20A2959F-B676-4643-AE2F-CBB5355C4003}">
      <dgm:prSet custT="1"/>
      <dgm:spPr/>
      <dgm:t>
        <a:bodyPr/>
        <a:lstStyle/>
        <a:p>
          <a:pPr>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LLMChain</a:t>
          </a:r>
          <a:r>
            <a:rPr lang="en-US" sz="1400" b="1" dirty="0">
              <a:latin typeface="Times New Roman" panose="02020603050405020304" pitchFamily="18" charset="0"/>
              <a:cs typeface="Times New Roman" panose="02020603050405020304" pitchFamily="18" charset="0"/>
            </a:rPr>
            <a:t> Construction</a:t>
          </a:r>
          <a:r>
            <a:rPr lang="en-US" sz="1400" dirty="0">
              <a:latin typeface="Times New Roman" panose="02020603050405020304" pitchFamily="18" charset="0"/>
              <a:cs typeface="Times New Roman" panose="02020603050405020304" pitchFamily="18" charset="0"/>
            </a:rPr>
            <a:t>: Built a </a:t>
          </a:r>
          <a:r>
            <a:rPr lang="en-US" sz="1400" dirty="0" err="1">
              <a:latin typeface="Times New Roman" panose="02020603050405020304" pitchFamily="18" charset="0"/>
              <a:cs typeface="Times New Roman" panose="02020603050405020304" pitchFamily="18" charset="0"/>
            </a:rPr>
            <a:t>LangChain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LLMChain</a:t>
          </a:r>
          <a:r>
            <a:rPr lang="en-US" sz="1400" dirty="0">
              <a:latin typeface="Times New Roman" panose="02020603050405020304" pitchFamily="18" charset="0"/>
              <a:cs typeface="Times New Roman" panose="02020603050405020304" pitchFamily="18" charset="0"/>
            </a:rPr>
            <a:t> pipeline that takes article descriptions as input and returns concise summaries using the </a:t>
          </a:r>
          <a:r>
            <a:rPr lang="en-US" sz="1400" dirty="0" err="1">
              <a:latin typeface="Times New Roman" panose="02020603050405020304" pitchFamily="18" charset="0"/>
              <a:cs typeface="Times New Roman" panose="02020603050405020304" pitchFamily="18" charset="0"/>
            </a:rPr>
            <a:t>Groq</a:t>
          </a:r>
          <a:r>
            <a:rPr lang="en-US" sz="1400" dirty="0">
              <a:latin typeface="Times New Roman" panose="02020603050405020304" pitchFamily="18" charset="0"/>
              <a:cs typeface="Times New Roman" panose="02020603050405020304" pitchFamily="18" charset="0"/>
            </a:rPr>
            <a:t> model.</a:t>
          </a:r>
        </a:p>
      </dgm:t>
    </dgm:pt>
    <dgm:pt modelId="{E0D8CF5F-CBA6-4932-80C2-64319096EF92}" type="parTrans" cxnId="{929AC819-9B2A-46BA-B859-5BCDC1683601}">
      <dgm:prSet/>
      <dgm:spPr/>
      <dgm:t>
        <a:bodyPr/>
        <a:lstStyle/>
        <a:p>
          <a:endParaRPr lang="en-IN"/>
        </a:p>
      </dgm:t>
    </dgm:pt>
    <dgm:pt modelId="{3EE21C4E-C164-4730-ABE6-A4EADACD35A5}" type="sibTrans" cxnId="{929AC819-9B2A-46BA-B859-5BCDC1683601}">
      <dgm:prSet/>
      <dgm:spPr/>
      <dgm:t>
        <a:bodyPr/>
        <a:lstStyle/>
        <a:p>
          <a:endParaRPr lang="en-IN"/>
        </a:p>
      </dgm:t>
    </dgm:pt>
    <dgm:pt modelId="{FA3B8A72-3956-40A0-AA52-E461DBF0E7F9}">
      <dgm:prSe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Dynamic Summarization</a:t>
          </a:r>
          <a:r>
            <a:rPr lang="en-US" sz="1400" dirty="0">
              <a:latin typeface="Times New Roman" panose="02020603050405020304" pitchFamily="18" charset="0"/>
              <a:cs typeface="Times New Roman" panose="02020603050405020304" pitchFamily="18" charset="0"/>
            </a:rPr>
            <a:t>: Enabled real-time summarization of fetched articles, making the dashboard both informative and responsive.</a:t>
          </a:r>
        </a:p>
      </dgm:t>
    </dgm:pt>
    <dgm:pt modelId="{AA610006-8605-40D9-96EF-FDD769B0867E}" type="parTrans" cxnId="{C6C31F26-8DB1-4EEA-B84E-F396B9C995C8}">
      <dgm:prSet/>
      <dgm:spPr/>
      <dgm:t>
        <a:bodyPr/>
        <a:lstStyle/>
        <a:p>
          <a:endParaRPr lang="en-IN"/>
        </a:p>
      </dgm:t>
    </dgm:pt>
    <dgm:pt modelId="{C6E0430F-F254-4419-9D4D-3B476BB6DB5A}" type="sibTrans" cxnId="{C6C31F26-8DB1-4EEA-B84E-F396B9C995C8}">
      <dgm:prSet/>
      <dgm:spPr/>
      <dgm:t>
        <a:bodyPr/>
        <a:lstStyle/>
        <a:p>
          <a:endParaRPr lang="en-IN"/>
        </a:p>
      </dgm:t>
    </dgm:pt>
    <dgm:pt modelId="{51D69D75-5512-4AD0-8E47-BB1C2DF71FCE}" type="pres">
      <dgm:prSet presAssocID="{242E7D57-FF30-4066-A113-FCED6D806FB1}" presName="linear" presStyleCnt="0">
        <dgm:presLayoutVars>
          <dgm:animLvl val="lvl"/>
          <dgm:resizeHandles val="exact"/>
        </dgm:presLayoutVars>
      </dgm:prSet>
      <dgm:spPr/>
    </dgm:pt>
    <dgm:pt modelId="{F5B6879E-6B01-4372-87ED-8E65C4103127}" type="pres">
      <dgm:prSet presAssocID="{7D5F4A26-1C76-4A7F-930D-0B2EE8CB5A24}" presName="parentText" presStyleLbl="node1" presStyleIdx="0" presStyleCnt="3" custScaleY="36769" custLinFactNeighborY="-56981">
        <dgm:presLayoutVars>
          <dgm:chMax val="0"/>
          <dgm:bulletEnabled val="1"/>
        </dgm:presLayoutVars>
      </dgm:prSet>
      <dgm:spPr/>
    </dgm:pt>
    <dgm:pt modelId="{0D069A05-A95A-4125-9ED6-6E3191FF5531}" type="pres">
      <dgm:prSet presAssocID="{7D5F4A26-1C76-4A7F-930D-0B2EE8CB5A24}" presName="childText" presStyleLbl="revTx" presStyleIdx="0" presStyleCnt="3" custScaleY="117884" custLinFactNeighborY="3094">
        <dgm:presLayoutVars>
          <dgm:bulletEnabled val="1"/>
        </dgm:presLayoutVars>
      </dgm:prSet>
      <dgm:spPr/>
    </dgm:pt>
    <dgm:pt modelId="{931DCB45-6C6F-4887-A45B-553F0F0AB816}" type="pres">
      <dgm:prSet presAssocID="{11966083-172A-4D0B-AF10-414DEEF45F7D}" presName="parentText" presStyleLbl="node1" presStyleIdx="1" presStyleCnt="3" custScaleY="40332" custLinFactNeighborY="-12772">
        <dgm:presLayoutVars>
          <dgm:chMax val="0"/>
          <dgm:bulletEnabled val="1"/>
        </dgm:presLayoutVars>
      </dgm:prSet>
      <dgm:spPr/>
    </dgm:pt>
    <dgm:pt modelId="{BEFAA2E6-5811-4032-B7E7-410E211A574F}" type="pres">
      <dgm:prSet presAssocID="{11966083-172A-4D0B-AF10-414DEEF45F7D}" presName="childText" presStyleLbl="revTx" presStyleIdx="1" presStyleCnt="3" custLinFactNeighborY="-1759">
        <dgm:presLayoutVars>
          <dgm:bulletEnabled val="1"/>
        </dgm:presLayoutVars>
      </dgm:prSet>
      <dgm:spPr/>
    </dgm:pt>
    <dgm:pt modelId="{49D8221D-5689-41C8-9547-6ED636FDA9CB}" type="pres">
      <dgm:prSet presAssocID="{769831B2-FFE1-4BB5-8CB7-C06F8038B582}" presName="parentText" presStyleLbl="node1" presStyleIdx="2" presStyleCnt="3" custScaleY="38477" custLinFactNeighborY="-12100">
        <dgm:presLayoutVars>
          <dgm:chMax val="0"/>
          <dgm:bulletEnabled val="1"/>
        </dgm:presLayoutVars>
      </dgm:prSet>
      <dgm:spPr/>
    </dgm:pt>
    <dgm:pt modelId="{255D37AE-E663-42AC-BA43-052337C9F108}" type="pres">
      <dgm:prSet presAssocID="{769831B2-FFE1-4BB5-8CB7-C06F8038B582}" presName="childText" presStyleLbl="revTx" presStyleIdx="2" presStyleCnt="3" custLinFactNeighborY="24666">
        <dgm:presLayoutVars>
          <dgm:bulletEnabled val="1"/>
        </dgm:presLayoutVars>
      </dgm:prSet>
      <dgm:spPr/>
    </dgm:pt>
  </dgm:ptLst>
  <dgm:cxnLst>
    <dgm:cxn modelId="{F98D3011-174D-438A-B6B2-1EFB974196DA}" type="presOf" srcId="{7D5F4A26-1C76-4A7F-930D-0B2EE8CB5A24}" destId="{F5B6879E-6B01-4372-87ED-8E65C4103127}" srcOrd="0" destOrd="0" presId="urn:microsoft.com/office/officeart/2005/8/layout/vList2"/>
    <dgm:cxn modelId="{929AC819-9B2A-46BA-B859-5BCDC1683601}" srcId="{11966083-172A-4D0B-AF10-414DEEF45F7D}" destId="{20A2959F-B676-4643-AE2F-CBB5355C4003}" srcOrd="1" destOrd="0" parTransId="{E0D8CF5F-CBA6-4932-80C2-64319096EF92}" sibTransId="{3EE21C4E-C164-4730-ABE6-A4EADACD35A5}"/>
    <dgm:cxn modelId="{BD172E1C-9DE7-4D9F-90ED-16325C64D08F}" srcId="{CA5E69B5-37AD-426D-ADCE-4496C7EE6106}" destId="{18E4CA57-62FB-48B5-AC61-34115A175EAA}" srcOrd="2" destOrd="0" parTransId="{1ED036CD-F41F-4021-A17A-78CACF7B6789}" sibTransId="{9F477686-A518-4C40-8FAC-577862159299}"/>
    <dgm:cxn modelId="{10E5E320-2EED-4036-A1B3-33F113D3F661}" srcId="{11966083-172A-4D0B-AF10-414DEEF45F7D}" destId="{AB0B3541-2BBF-43CD-8973-113F1D086578}" srcOrd="0" destOrd="0" parTransId="{C2F69FEA-9A42-48F9-AF5D-79B760DCBD5A}" sibTransId="{DDFF4DC4-F30A-4AC1-A79B-6D18010A8D99}"/>
    <dgm:cxn modelId="{C6C31F26-8DB1-4EEA-B84E-F396B9C995C8}" srcId="{769831B2-FFE1-4BB5-8CB7-C06F8038B582}" destId="{FA3B8A72-3956-40A0-AA52-E461DBF0E7F9}" srcOrd="1" destOrd="0" parTransId="{AA610006-8605-40D9-96EF-FDD769B0867E}" sibTransId="{C6E0430F-F254-4419-9D4D-3B476BB6DB5A}"/>
    <dgm:cxn modelId="{B02CAB33-5ED4-47E4-81C9-EBA23D8E48FE}" srcId="{7D5F4A26-1C76-4A7F-930D-0B2EE8CB5A24}" destId="{CA5E69B5-37AD-426D-ADCE-4496C7EE6106}" srcOrd="0" destOrd="0" parTransId="{5F3DC056-5744-4814-96CE-D76E13314AB7}" sibTransId="{BDED456A-5607-4183-AD54-919BA3E602A1}"/>
    <dgm:cxn modelId="{5924B86B-F375-4AEB-AE79-91B557FE9B11}" srcId="{CA5E69B5-37AD-426D-ADCE-4496C7EE6106}" destId="{93622764-3E92-428F-B992-428C080FA7EA}" srcOrd="0" destOrd="0" parTransId="{F9AE0039-F6BA-4A7C-A79A-749DC4A44E05}" sibTransId="{30312DD2-8CBD-4AD3-8C5E-ADD2AB732A2D}"/>
    <dgm:cxn modelId="{A13D206E-4945-4355-9CCB-EA08CFE52E23}" type="presOf" srcId="{CA5E69B5-37AD-426D-ADCE-4496C7EE6106}" destId="{0D069A05-A95A-4125-9ED6-6E3191FF5531}" srcOrd="0" destOrd="0" presId="urn:microsoft.com/office/officeart/2005/8/layout/vList2"/>
    <dgm:cxn modelId="{DFB14471-E5AF-4D5E-BA32-B368CBD38603}" srcId="{769831B2-FFE1-4BB5-8CB7-C06F8038B582}" destId="{8B77A199-5E32-4693-9AF2-3E5612DD843F}" srcOrd="0" destOrd="0" parTransId="{98D80E72-9FB4-4564-AECE-FE7F5925C3BB}" sibTransId="{3FBCC32A-83FB-4087-96B4-AFEB52FDF290}"/>
    <dgm:cxn modelId="{7293DC72-1933-4AD5-8872-DE6D452B4DBE}" type="presOf" srcId="{FA3B8A72-3956-40A0-AA52-E461DBF0E7F9}" destId="{255D37AE-E663-42AC-BA43-052337C9F108}" srcOrd="0" destOrd="1" presId="urn:microsoft.com/office/officeart/2005/8/layout/vList2"/>
    <dgm:cxn modelId="{7D548676-C710-48D6-BE0D-ACDB30293B9E}" srcId="{CA5E69B5-37AD-426D-ADCE-4496C7EE6106}" destId="{421517D4-C427-4B1A-ACF0-F2306F529B36}" srcOrd="4" destOrd="0" parTransId="{41F66697-F905-42C9-979B-2A74BC5A3CB5}" sibTransId="{616C26CD-0A2E-40D4-95C8-61A356B4EE6D}"/>
    <dgm:cxn modelId="{E360C557-EF56-4C82-B73B-BA47D7760250}" type="presOf" srcId="{242E7D57-FF30-4066-A113-FCED6D806FB1}" destId="{51D69D75-5512-4AD0-8E47-BB1C2DF71FCE}" srcOrd="0" destOrd="0" presId="urn:microsoft.com/office/officeart/2005/8/layout/vList2"/>
    <dgm:cxn modelId="{FD3BDC87-ABC4-415A-BA00-3B1A44CE60DB}" srcId="{242E7D57-FF30-4066-A113-FCED6D806FB1}" destId="{7D5F4A26-1C76-4A7F-930D-0B2EE8CB5A24}" srcOrd="0" destOrd="0" parTransId="{E1D094F8-E721-4D3A-94BD-42021134B10D}" sibTransId="{30219927-95FE-489B-9532-820F85DCB012}"/>
    <dgm:cxn modelId="{5B85C589-C552-4DE5-B8A3-7F0FFA3B8D9F}" type="presOf" srcId="{858C699F-D3F1-481B-9841-E1F285BA8CB8}" destId="{0D069A05-A95A-4125-9ED6-6E3191FF5531}" srcOrd="0" destOrd="4" presId="urn:microsoft.com/office/officeart/2005/8/layout/vList2"/>
    <dgm:cxn modelId="{21CACD8D-59AC-41AB-911D-4EE6F76BA3C6}" type="presOf" srcId="{5688940C-0F5D-49BB-B0C1-6C598557A720}" destId="{0D069A05-A95A-4125-9ED6-6E3191FF5531}" srcOrd="0" destOrd="6" presId="urn:microsoft.com/office/officeart/2005/8/layout/vList2"/>
    <dgm:cxn modelId="{DED25E9A-BDBD-4E94-AE32-FD734F4DA39F}" type="presOf" srcId="{11966083-172A-4D0B-AF10-414DEEF45F7D}" destId="{931DCB45-6C6F-4887-A45B-553F0F0AB816}" srcOrd="0" destOrd="0" presId="urn:microsoft.com/office/officeart/2005/8/layout/vList2"/>
    <dgm:cxn modelId="{9F9DB39B-76CE-4099-AA09-70B45EEED000}" type="presOf" srcId="{20A2959F-B676-4643-AE2F-CBB5355C4003}" destId="{BEFAA2E6-5811-4032-B7E7-410E211A574F}" srcOrd="0" destOrd="1" presId="urn:microsoft.com/office/officeart/2005/8/layout/vList2"/>
    <dgm:cxn modelId="{8A463C9C-18F3-4E65-A463-A0A46ED7520B}" type="presOf" srcId="{AB0B3541-2BBF-43CD-8973-113F1D086578}" destId="{BEFAA2E6-5811-4032-B7E7-410E211A574F}" srcOrd="0" destOrd="0" presId="urn:microsoft.com/office/officeart/2005/8/layout/vList2"/>
    <dgm:cxn modelId="{EB112D9F-2DA3-4A89-807C-F7FB7B2410FC}" type="presOf" srcId="{769831B2-FFE1-4BB5-8CB7-C06F8038B582}" destId="{49D8221D-5689-41C8-9547-6ED636FDA9CB}" srcOrd="0" destOrd="0" presId="urn:microsoft.com/office/officeart/2005/8/layout/vList2"/>
    <dgm:cxn modelId="{61A06AA2-B1B8-4803-AFCA-CB112F386A54}" type="presOf" srcId="{421517D4-C427-4B1A-ACF0-F2306F529B36}" destId="{0D069A05-A95A-4125-9ED6-6E3191FF5531}" srcOrd="0" destOrd="5" presId="urn:microsoft.com/office/officeart/2005/8/layout/vList2"/>
    <dgm:cxn modelId="{07F247A5-8010-44CF-BFAA-4D6C4A66CFF0}" type="presOf" srcId="{18E4CA57-62FB-48B5-AC61-34115A175EAA}" destId="{0D069A05-A95A-4125-9ED6-6E3191FF5531}" srcOrd="0" destOrd="3" presId="urn:microsoft.com/office/officeart/2005/8/layout/vList2"/>
    <dgm:cxn modelId="{2DF841B0-7453-4790-BE63-CAD36D9B304E}" srcId="{CA5E69B5-37AD-426D-ADCE-4496C7EE6106}" destId="{858C699F-D3F1-481B-9841-E1F285BA8CB8}" srcOrd="3" destOrd="0" parTransId="{64E8EFC5-52B5-4F51-9293-33C7C752F640}" sibTransId="{82961C7F-E0F1-4083-BAA1-7B2B49FF717D}"/>
    <dgm:cxn modelId="{E24352C2-C6B4-42D3-A38C-3443E757007A}" srcId="{7D5F4A26-1C76-4A7F-930D-0B2EE8CB5A24}" destId="{5688940C-0F5D-49BB-B0C1-6C598557A720}" srcOrd="1" destOrd="0" parTransId="{68463DF3-07B7-48B4-9CFE-315E46198759}" sibTransId="{E6CB33FB-C8E9-4270-BA9A-C7F85CDB5E90}"/>
    <dgm:cxn modelId="{79650CC5-0DAF-40EF-B6EA-BECF5A97EE81}" type="presOf" srcId="{8B77A199-5E32-4693-9AF2-3E5612DD843F}" destId="{255D37AE-E663-42AC-BA43-052337C9F108}" srcOrd="0" destOrd="0" presId="urn:microsoft.com/office/officeart/2005/8/layout/vList2"/>
    <dgm:cxn modelId="{0581BFD0-4FB2-44E7-8E31-728CD0D4AD3F}" srcId="{242E7D57-FF30-4066-A113-FCED6D806FB1}" destId="{769831B2-FFE1-4BB5-8CB7-C06F8038B582}" srcOrd="2" destOrd="0" parTransId="{139F5F79-E65B-403D-9ABA-7832A1750A37}" sibTransId="{A6345A9F-C029-4E00-A73B-9276DB58BCBA}"/>
    <dgm:cxn modelId="{25F2E8DC-9CDC-472C-9DED-8BD0F432FA20}" srcId="{242E7D57-FF30-4066-A113-FCED6D806FB1}" destId="{11966083-172A-4D0B-AF10-414DEEF45F7D}" srcOrd="1" destOrd="0" parTransId="{E8DAA823-B561-4ADE-82C7-60D03B9AA779}" sibTransId="{0EDF481E-952B-4A6D-9B47-C5DF0C9FD933}"/>
    <dgm:cxn modelId="{7AAD50E8-9D8E-4869-8D73-5573FB382C90}" srcId="{CA5E69B5-37AD-426D-ADCE-4496C7EE6106}" destId="{8894266F-AE2E-4E36-AF90-41353320CB23}" srcOrd="1" destOrd="0" parTransId="{A9B25C82-FEBE-4FA2-BFD4-30B7A09E14CC}" sibTransId="{397C32E9-17F5-41F5-AE59-62C006B168C6}"/>
    <dgm:cxn modelId="{EAE043EA-7AEF-46B0-9FDF-4B89C76528E0}" type="presOf" srcId="{8894266F-AE2E-4E36-AF90-41353320CB23}" destId="{0D069A05-A95A-4125-9ED6-6E3191FF5531}" srcOrd="0" destOrd="2" presId="urn:microsoft.com/office/officeart/2005/8/layout/vList2"/>
    <dgm:cxn modelId="{A091EBF3-A1C6-4732-B363-8B805E564201}" type="presOf" srcId="{93622764-3E92-428F-B992-428C080FA7EA}" destId="{0D069A05-A95A-4125-9ED6-6E3191FF5531}" srcOrd="0" destOrd="1" presId="urn:microsoft.com/office/officeart/2005/8/layout/vList2"/>
    <dgm:cxn modelId="{B1DC9D0E-7CAD-4352-AA4E-838E3E3FE001}" type="presParOf" srcId="{51D69D75-5512-4AD0-8E47-BB1C2DF71FCE}" destId="{F5B6879E-6B01-4372-87ED-8E65C4103127}" srcOrd="0" destOrd="0" presId="urn:microsoft.com/office/officeart/2005/8/layout/vList2"/>
    <dgm:cxn modelId="{34008BF5-9B33-4C3A-8325-9CB10CBA8126}" type="presParOf" srcId="{51D69D75-5512-4AD0-8E47-BB1C2DF71FCE}" destId="{0D069A05-A95A-4125-9ED6-6E3191FF5531}" srcOrd="1" destOrd="0" presId="urn:microsoft.com/office/officeart/2005/8/layout/vList2"/>
    <dgm:cxn modelId="{CC4074ED-9113-423D-87E2-FB0103614DD6}" type="presParOf" srcId="{51D69D75-5512-4AD0-8E47-BB1C2DF71FCE}" destId="{931DCB45-6C6F-4887-A45B-553F0F0AB816}" srcOrd="2" destOrd="0" presId="urn:microsoft.com/office/officeart/2005/8/layout/vList2"/>
    <dgm:cxn modelId="{9FFC67CD-3AAE-4B8D-98B4-6EB8BDDE2628}" type="presParOf" srcId="{51D69D75-5512-4AD0-8E47-BB1C2DF71FCE}" destId="{BEFAA2E6-5811-4032-B7E7-410E211A574F}" srcOrd="3" destOrd="0" presId="urn:microsoft.com/office/officeart/2005/8/layout/vList2"/>
    <dgm:cxn modelId="{21BE529A-15EE-4267-B8AF-9EA96C012FE6}" type="presParOf" srcId="{51D69D75-5512-4AD0-8E47-BB1C2DF71FCE}" destId="{49D8221D-5689-41C8-9547-6ED636FDA9CB}" srcOrd="4" destOrd="0" presId="urn:microsoft.com/office/officeart/2005/8/layout/vList2"/>
    <dgm:cxn modelId="{71FC74A5-A067-4CF7-933D-A716CD064867}" type="presParOf" srcId="{51D69D75-5512-4AD0-8E47-BB1C2DF71FCE}" destId="{255D37AE-E663-42AC-BA43-052337C9F1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6879E-6B01-4372-87ED-8E65C4103127}">
      <dsp:nvSpPr>
        <dsp:cNvPr id="0" name=""/>
        <dsp:cNvSpPr/>
      </dsp:nvSpPr>
      <dsp:spPr>
        <a:xfrm>
          <a:off x="0" y="0"/>
          <a:ext cx="11934333" cy="461386"/>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Tx/>
            <a:buSzTx/>
            <a:buFontTx/>
            <a:buNone/>
          </a:pPr>
          <a:r>
            <a:rPr kumimoji="0" lang="en-US" sz="1800" b="1" i="0" u="none" strike="noStrike" kern="1200" cap="none" spc="0" normalizeH="0" baseline="0" noProof="0" dirty="0">
              <a:ln/>
              <a:effectLst/>
              <a:uLnTx/>
              <a:uFillTx/>
              <a:latin typeface="Times New Roman" panose="02020603050405020304" pitchFamily="18" charset="0"/>
              <a:ea typeface="+mn-ea"/>
              <a:cs typeface="Times New Roman" panose="02020603050405020304" pitchFamily="18" charset="0"/>
            </a:rPr>
            <a:t>📌 Environment &amp; Keys</a:t>
          </a:r>
          <a:endParaRPr lang="en-US" sz="1800" kern="1200" dirty="0">
            <a:latin typeface="Times New Roman" panose="02020603050405020304" pitchFamily="18" charset="0"/>
            <a:cs typeface="Times New Roman" panose="02020603050405020304" pitchFamily="18" charset="0"/>
          </a:endParaRPr>
        </a:p>
      </dsp:txBody>
      <dsp:txXfrm>
        <a:off x="22523" y="22523"/>
        <a:ext cx="11889287" cy="416340"/>
      </dsp:txXfrm>
    </dsp:sp>
    <dsp:sp modelId="{0D069A05-A95A-4125-9ED6-6E3191FF5531}">
      <dsp:nvSpPr>
        <dsp:cNvPr id="0" name=""/>
        <dsp:cNvSpPr/>
      </dsp:nvSpPr>
      <dsp:spPr>
        <a:xfrm>
          <a:off x="0" y="594850"/>
          <a:ext cx="11934333" cy="1863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915"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b="1" kern="1200" dirty="0">
              <a:latin typeface="Times New Roman" panose="02020603050405020304" pitchFamily="18" charset="0"/>
              <a:cs typeface="Times New Roman" panose="02020603050405020304" pitchFamily="18" charset="0"/>
            </a:rPr>
            <a:t>Library Installation: </a:t>
          </a:r>
          <a:r>
            <a:rPr lang="en-US" sz="1400" b="0" kern="1200" dirty="0">
              <a:latin typeface="Times New Roman" panose="02020603050405020304" pitchFamily="18" charset="0"/>
              <a:cs typeface="Times New Roman" panose="02020603050405020304" pitchFamily="18" charset="0"/>
            </a:rPr>
            <a:t>Installed essential Python libraries including:</a:t>
          </a:r>
        </a:p>
        <a:p>
          <a:pPr marL="228600" lvl="2"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langchain</a:t>
          </a:r>
          <a:r>
            <a:rPr lang="en-US" sz="1400" b="1" kern="1200" dirty="0">
              <a:latin typeface="Times New Roman" panose="02020603050405020304" pitchFamily="18" charset="0"/>
              <a:cs typeface="Times New Roman" panose="02020603050405020304" pitchFamily="18" charset="0"/>
            </a:rPr>
            <a:t> </a:t>
          </a:r>
          <a:r>
            <a:rPr lang="en-US" sz="1400" b="0" kern="1200" dirty="0">
              <a:latin typeface="Times New Roman" panose="02020603050405020304" pitchFamily="18" charset="0"/>
              <a:cs typeface="Times New Roman" panose="02020603050405020304" pitchFamily="18" charset="0"/>
            </a:rPr>
            <a:t>for orchestrating LLM workflows</a:t>
          </a:r>
        </a:p>
        <a:p>
          <a:pPr marL="228600" lvl="2"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groq</a:t>
          </a:r>
          <a:r>
            <a:rPr lang="en-US" sz="1400" b="1" kern="1200" dirty="0">
              <a:latin typeface="Times New Roman" panose="02020603050405020304" pitchFamily="18" charset="0"/>
              <a:cs typeface="Times New Roman" panose="02020603050405020304" pitchFamily="18" charset="0"/>
            </a:rPr>
            <a:t> </a:t>
          </a:r>
          <a:r>
            <a:rPr lang="en-US" sz="1400" b="0" kern="1200" dirty="0">
              <a:latin typeface="Times New Roman" panose="02020603050405020304" pitchFamily="18" charset="0"/>
              <a:cs typeface="Times New Roman" panose="02020603050405020304" pitchFamily="18" charset="0"/>
            </a:rPr>
            <a:t>to leverage high-speed inference from </a:t>
          </a:r>
          <a:r>
            <a:rPr lang="en-US" sz="1400" b="0" kern="1200" dirty="0" err="1">
              <a:latin typeface="Times New Roman" panose="02020603050405020304" pitchFamily="18" charset="0"/>
              <a:cs typeface="Times New Roman" panose="02020603050405020304" pitchFamily="18" charset="0"/>
            </a:rPr>
            <a:t>Groq’s</a:t>
          </a:r>
          <a:r>
            <a:rPr lang="en-US" sz="1400" b="0" kern="1200" dirty="0">
              <a:latin typeface="Times New Roman" panose="02020603050405020304" pitchFamily="18" charset="0"/>
              <a:cs typeface="Times New Roman" panose="02020603050405020304" pitchFamily="18" charset="0"/>
            </a:rPr>
            <a:t> LLM</a:t>
          </a:r>
        </a:p>
        <a:p>
          <a:pPr marL="228600" lvl="2"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newsapi</a:t>
          </a:r>
          <a:r>
            <a:rPr lang="en-US" sz="1400" b="0" kern="1200" dirty="0">
              <a:latin typeface="Times New Roman" panose="02020603050405020304" pitchFamily="18" charset="0"/>
              <a:cs typeface="Times New Roman" panose="02020603050405020304" pitchFamily="18" charset="0"/>
            </a:rPr>
            <a:t>-python for accessing real-time news articles</a:t>
          </a:r>
        </a:p>
        <a:p>
          <a:pPr marL="228600" lvl="2"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streamlit</a:t>
          </a:r>
          <a:r>
            <a:rPr lang="en-US" sz="1400" b="0" kern="1200" dirty="0">
              <a:latin typeface="Times New Roman" panose="02020603050405020304" pitchFamily="18" charset="0"/>
              <a:cs typeface="Times New Roman" panose="02020603050405020304" pitchFamily="18" charset="0"/>
            </a:rPr>
            <a:t> to build the interactive frontend</a:t>
          </a:r>
        </a:p>
        <a:p>
          <a:pPr marL="228600" lvl="2"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dateutil</a:t>
          </a:r>
          <a:r>
            <a:rPr lang="en-US" sz="1400" b="0" kern="1200" dirty="0">
              <a:latin typeface="Times New Roman" panose="02020603050405020304" pitchFamily="18" charset="0"/>
              <a:cs typeface="Times New Roman" panose="02020603050405020304" pitchFamily="18" charset="0"/>
            </a:rPr>
            <a:t> for flexible date parsing and manipulation</a:t>
          </a:r>
        </a:p>
        <a:p>
          <a:pPr marL="114300" lvl="1" indent="-114300" algn="l" defTabSz="622300">
            <a:lnSpc>
              <a:spcPct val="90000"/>
            </a:lnSpc>
            <a:spcBef>
              <a:spcPct val="0"/>
            </a:spcBef>
            <a:spcAft>
              <a:spcPct val="20000"/>
            </a:spcAft>
            <a:buFont typeface="Arial" panose="020B0604020202020204" pitchFamily="34" charset="0"/>
            <a:buChar char="•"/>
          </a:pPr>
          <a:r>
            <a:rPr lang="en-US" sz="1400" b="1" kern="1200" dirty="0">
              <a:latin typeface="Times New Roman" panose="02020603050405020304" pitchFamily="18" charset="0"/>
              <a:cs typeface="Times New Roman" panose="02020603050405020304" pitchFamily="18" charset="0"/>
            </a:rPr>
            <a:t>API Key </a:t>
          </a:r>
          <a:r>
            <a:rPr lang="en-US" sz="1400" b="0" kern="1200" dirty="0">
              <a:latin typeface="Times New Roman" panose="02020603050405020304" pitchFamily="18" charset="0"/>
              <a:cs typeface="Times New Roman" panose="02020603050405020304" pitchFamily="18" charset="0"/>
            </a:rPr>
            <a:t>Management: Secured all sensitive credentials using a .env file and loaded them via python-</a:t>
          </a:r>
          <a:r>
            <a:rPr lang="en-US" sz="1400" b="0" kern="1200" dirty="0" err="1">
              <a:latin typeface="Times New Roman" panose="02020603050405020304" pitchFamily="18" charset="0"/>
              <a:cs typeface="Times New Roman" panose="02020603050405020304" pitchFamily="18" charset="0"/>
            </a:rPr>
            <a:t>dotenv</a:t>
          </a:r>
          <a:r>
            <a:rPr lang="en-US" sz="1400" b="0" kern="1200" dirty="0">
              <a:latin typeface="Times New Roman" panose="02020603050405020304" pitchFamily="18" charset="0"/>
              <a:cs typeface="Times New Roman" panose="02020603050405020304" pitchFamily="18" charset="0"/>
            </a:rPr>
            <a:t> to maintain clean and secure code.</a:t>
          </a:r>
        </a:p>
      </dsp:txBody>
      <dsp:txXfrm>
        <a:off x="0" y="594850"/>
        <a:ext cx="11934333" cy="1863701"/>
      </dsp:txXfrm>
    </dsp:sp>
    <dsp:sp modelId="{931DCB45-6C6F-4887-A45B-553F0F0AB816}">
      <dsp:nvSpPr>
        <dsp:cNvPr id="0" name=""/>
        <dsp:cNvSpPr/>
      </dsp:nvSpPr>
      <dsp:spPr>
        <a:xfrm>
          <a:off x="0" y="2282250"/>
          <a:ext cx="11934333" cy="506096"/>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Tx/>
            <a:buSzTx/>
            <a:buFontTx/>
            <a:buNone/>
          </a:pPr>
          <a:r>
            <a:rPr kumimoji="0" lang="en-IN" sz="1800" b="1" i="0" u="none" strike="noStrike" kern="1200" cap="none" spc="0" normalizeH="0" baseline="0" noProof="0" dirty="0">
              <a:ln/>
              <a:effectLst/>
              <a:uLnTx/>
              <a:uFillTx/>
              <a:latin typeface="Times New Roman" panose="02020603050405020304" pitchFamily="18" charset="0"/>
              <a:ea typeface="+mn-ea"/>
              <a:cs typeface="Times New Roman" panose="02020603050405020304" pitchFamily="18" charset="0"/>
            </a:rPr>
            <a:t>📌 </a:t>
          </a:r>
          <a:r>
            <a:rPr kumimoji="0" lang="en-IN" sz="1800" b="1" i="0" u="none" strike="noStrike" kern="1200" cap="none" spc="0" normalizeH="0" baseline="0" noProof="0" dirty="0" err="1">
              <a:ln/>
              <a:effectLst/>
              <a:uLnTx/>
              <a:uFillTx/>
              <a:latin typeface="Times New Roman" panose="02020603050405020304" pitchFamily="18" charset="0"/>
              <a:ea typeface="+mn-ea"/>
              <a:cs typeface="Times New Roman" panose="02020603050405020304" pitchFamily="18" charset="0"/>
            </a:rPr>
            <a:t>LangChain</a:t>
          </a:r>
          <a:r>
            <a:rPr kumimoji="0" lang="en-IN" sz="1800" b="1" i="0" u="none" strike="noStrike" kern="1200" cap="none" spc="0" normalizeH="0" baseline="0" noProof="0" dirty="0">
              <a:ln/>
              <a:effectLst/>
              <a:uLnTx/>
              <a:uFillTx/>
              <a:latin typeface="Times New Roman" panose="02020603050405020304" pitchFamily="18" charset="0"/>
              <a:ea typeface="+mn-ea"/>
              <a:cs typeface="Times New Roman" panose="02020603050405020304" pitchFamily="18" charset="0"/>
            </a:rPr>
            <a:t> + </a:t>
          </a:r>
          <a:r>
            <a:rPr kumimoji="0" lang="en-IN" sz="1800" b="1" i="0" u="none" strike="noStrike" kern="1200" cap="none" spc="0" normalizeH="0" baseline="0" noProof="0" dirty="0" err="1">
              <a:ln/>
              <a:effectLst/>
              <a:uLnTx/>
              <a:uFillTx/>
              <a:latin typeface="Times New Roman" panose="02020603050405020304" pitchFamily="18" charset="0"/>
              <a:ea typeface="+mn-ea"/>
              <a:cs typeface="Times New Roman" panose="02020603050405020304" pitchFamily="18" charset="0"/>
            </a:rPr>
            <a:t>Groq</a:t>
          </a:r>
          <a:r>
            <a:rPr kumimoji="0" lang="en-IN" sz="1800" b="1" i="0" u="none" strike="noStrike" kern="1200" cap="none" spc="0" normalizeH="0" baseline="0" noProof="0" dirty="0">
              <a:ln/>
              <a:effectLst/>
              <a:uLnTx/>
              <a:uFillTx/>
              <a:latin typeface="Times New Roman" panose="02020603050405020304" pitchFamily="18" charset="0"/>
              <a:ea typeface="+mn-ea"/>
              <a:cs typeface="Times New Roman" panose="02020603050405020304" pitchFamily="18" charset="0"/>
            </a:rPr>
            <a:t> Setup</a:t>
          </a:r>
          <a:endParaRPr lang="en-US" sz="1800" kern="1200" dirty="0">
            <a:latin typeface="Times New Roman" panose="02020603050405020304" pitchFamily="18" charset="0"/>
            <a:cs typeface="Times New Roman" panose="02020603050405020304" pitchFamily="18" charset="0"/>
          </a:endParaRPr>
        </a:p>
      </dsp:txBody>
      <dsp:txXfrm>
        <a:off x="24706" y="2306956"/>
        <a:ext cx="11884921" cy="456684"/>
      </dsp:txXfrm>
    </dsp:sp>
    <dsp:sp modelId="{BEFAA2E6-5811-4032-B7E7-410E211A574F}">
      <dsp:nvSpPr>
        <dsp:cNvPr id="0" name=""/>
        <dsp:cNvSpPr/>
      </dsp:nvSpPr>
      <dsp:spPr>
        <a:xfrm>
          <a:off x="0" y="2903751"/>
          <a:ext cx="1193433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915"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IN" sz="1400" b="1" kern="1200" dirty="0">
              <a:latin typeface="Times New Roman" panose="02020603050405020304" pitchFamily="18" charset="0"/>
              <a:cs typeface="Times New Roman" panose="02020603050405020304" pitchFamily="18" charset="0"/>
            </a:rPr>
            <a:t>LLM Integration</a:t>
          </a:r>
          <a:r>
            <a:rPr lang="en-IN" sz="1400" kern="1200" dirty="0">
              <a:latin typeface="Times New Roman" panose="02020603050405020304" pitchFamily="18" charset="0"/>
              <a:cs typeface="Times New Roman" panose="02020603050405020304" pitchFamily="18" charset="0"/>
            </a:rPr>
            <a:t>: Connected </a:t>
          </a:r>
          <a:r>
            <a:rPr lang="en-IN" sz="1400" kern="1200" dirty="0" err="1">
              <a:latin typeface="Times New Roman" panose="02020603050405020304" pitchFamily="18" charset="0"/>
              <a:cs typeface="Times New Roman" panose="02020603050405020304" pitchFamily="18" charset="0"/>
            </a:rPr>
            <a:t>Groq’s</a:t>
          </a:r>
          <a:r>
            <a:rPr lang="en-IN" sz="1400" kern="1200" dirty="0">
              <a:latin typeface="Times New Roman" panose="02020603050405020304" pitchFamily="18" charset="0"/>
              <a:cs typeface="Times New Roman" panose="02020603050405020304" pitchFamily="18" charset="0"/>
            </a:rPr>
            <a:t> language model to </a:t>
          </a:r>
          <a:r>
            <a:rPr lang="en-IN" sz="1400" kern="1200" dirty="0" err="1">
              <a:latin typeface="Times New Roman" panose="02020603050405020304" pitchFamily="18" charset="0"/>
              <a:cs typeface="Times New Roman" panose="02020603050405020304" pitchFamily="18" charset="0"/>
            </a:rPr>
            <a:t>LangChain</a:t>
          </a:r>
          <a:r>
            <a:rPr lang="en-IN" sz="1400" kern="1200" dirty="0">
              <a:latin typeface="Times New Roman" panose="02020603050405020304" pitchFamily="18" charset="0"/>
              <a:cs typeface="Times New Roman" panose="02020603050405020304" pitchFamily="18" charset="0"/>
            </a:rPr>
            <a:t>, enabling fast and efficient text generation. 🧠 </a:t>
          </a:r>
          <a:r>
            <a:rPr lang="en-IN" sz="1400" b="1" kern="1200" dirty="0">
              <a:latin typeface="Times New Roman" panose="02020603050405020304" pitchFamily="18" charset="0"/>
              <a:cs typeface="Times New Roman" panose="02020603050405020304" pitchFamily="18" charset="0"/>
            </a:rPr>
            <a:t>Prompt Engineering</a:t>
          </a:r>
          <a:r>
            <a:rPr lang="en-IN" sz="1400" kern="1200" dirty="0">
              <a:latin typeface="Times New Roman" panose="02020603050405020304" pitchFamily="18" charset="0"/>
              <a:cs typeface="Times New Roman" panose="02020603050405020304" pitchFamily="18" charset="0"/>
            </a:rPr>
            <a:t>: Designed reusable prompt templates to generate crisp, bullet-style summaries from news article descriptions.</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20000"/>
            </a:spcAft>
            <a:buFont typeface="Arial" panose="020B0604020202020204" pitchFamily="34" charset="0"/>
            <a:buChar char="•"/>
          </a:pPr>
          <a:r>
            <a:rPr lang="en-US" sz="1400" b="1" kern="1200" dirty="0" err="1">
              <a:latin typeface="Times New Roman" panose="02020603050405020304" pitchFamily="18" charset="0"/>
              <a:cs typeface="Times New Roman" panose="02020603050405020304" pitchFamily="18" charset="0"/>
            </a:rPr>
            <a:t>LLMChain</a:t>
          </a:r>
          <a:r>
            <a:rPr lang="en-US" sz="1400" b="1" kern="1200" dirty="0">
              <a:latin typeface="Times New Roman" panose="02020603050405020304" pitchFamily="18" charset="0"/>
              <a:cs typeface="Times New Roman" panose="02020603050405020304" pitchFamily="18" charset="0"/>
            </a:rPr>
            <a:t> Construction</a:t>
          </a:r>
          <a:r>
            <a:rPr lang="en-US" sz="1400" kern="1200" dirty="0">
              <a:latin typeface="Times New Roman" panose="02020603050405020304" pitchFamily="18" charset="0"/>
              <a:cs typeface="Times New Roman" panose="02020603050405020304" pitchFamily="18" charset="0"/>
            </a:rPr>
            <a:t>: Built a </a:t>
          </a:r>
          <a:r>
            <a:rPr lang="en-US" sz="1400" kern="1200" dirty="0" err="1">
              <a:latin typeface="Times New Roman" panose="02020603050405020304" pitchFamily="18" charset="0"/>
              <a:cs typeface="Times New Roman" panose="02020603050405020304" pitchFamily="18" charset="0"/>
            </a:rPr>
            <a:t>LangChain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LLMChain</a:t>
          </a:r>
          <a:r>
            <a:rPr lang="en-US" sz="1400" kern="1200" dirty="0">
              <a:latin typeface="Times New Roman" panose="02020603050405020304" pitchFamily="18" charset="0"/>
              <a:cs typeface="Times New Roman" panose="02020603050405020304" pitchFamily="18" charset="0"/>
            </a:rPr>
            <a:t> pipeline that takes article descriptions as input and returns concise summaries using the </a:t>
          </a:r>
          <a:r>
            <a:rPr lang="en-US" sz="1400" kern="1200" dirty="0" err="1">
              <a:latin typeface="Times New Roman" panose="02020603050405020304" pitchFamily="18" charset="0"/>
              <a:cs typeface="Times New Roman" panose="02020603050405020304" pitchFamily="18" charset="0"/>
            </a:rPr>
            <a:t>Groq</a:t>
          </a:r>
          <a:r>
            <a:rPr lang="en-US" sz="1400" kern="1200" dirty="0">
              <a:latin typeface="Times New Roman" panose="02020603050405020304" pitchFamily="18" charset="0"/>
              <a:cs typeface="Times New Roman" panose="02020603050405020304" pitchFamily="18" charset="0"/>
            </a:rPr>
            <a:t> model.</a:t>
          </a:r>
        </a:p>
      </dsp:txBody>
      <dsp:txXfrm>
        <a:off x="0" y="2903751"/>
        <a:ext cx="11934333" cy="1076400"/>
      </dsp:txXfrm>
    </dsp:sp>
    <dsp:sp modelId="{49D8221D-5689-41C8-9547-6ED636FDA9CB}">
      <dsp:nvSpPr>
        <dsp:cNvPr id="0" name=""/>
        <dsp:cNvSpPr/>
      </dsp:nvSpPr>
      <dsp:spPr>
        <a:xfrm>
          <a:off x="0" y="3871979"/>
          <a:ext cx="11934333" cy="48281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Tx/>
            <a:buSzTx/>
            <a:buFontTx/>
            <a:buNone/>
          </a:pPr>
          <a:r>
            <a:rPr kumimoji="0" lang="en-IN" sz="1800" b="1" i="0" u="none" strike="noStrike" kern="1200" cap="none" spc="0" normalizeH="0" baseline="0" noProof="0" dirty="0">
              <a:ln/>
              <a:effectLst/>
              <a:uLnTx/>
              <a:uFillTx/>
              <a:latin typeface="Times New Roman" panose="02020603050405020304" pitchFamily="18" charset="0"/>
              <a:ea typeface="+mn-ea"/>
              <a:cs typeface="Times New Roman" panose="02020603050405020304" pitchFamily="18" charset="0"/>
            </a:rPr>
            <a:t>📌 News Fetching</a:t>
          </a:r>
          <a:endParaRPr lang="en-US" sz="1800" kern="1200" dirty="0">
            <a:latin typeface="Times New Roman" panose="02020603050405020304" pitchFamily="18" charset="0"/>
            <a:cs typeface="Times New Roman" panose="02020603050405020304" pitchFamily="18" charset="0"/>
          </a:endParaRPr>
        </a:p>
      </dsp:txBody>
      <dsp:txXfrm>
        <a:off x="23569" y="3895548"/>
        <a:ext cx="11887195" cy="435681"/>
      </dsp:txXfrm>
    </dsp:sp>
    <dsp:sp modelId="{255D37AE-E663-42AC-BA43-052337C9F108}">
      <dsp:nvSpPr>
        <dsp:cNvPr id="0" name=""/>
        <dsp:cNvSpPr/>
      </dsp:nvSpPr>
      <dsp:spPr>
        <a:xfrm>
          <a:off x="0" y="4579683"/>
          <a:ext cx="1193433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915" tIns="17780" rIns="99568" bIns="17780" numCol="1" spcCol="1270" anchor="t" anchorCtr="0">
          <a:noAutofit/>
        </a:bodyPr>
        <a:lstStyle/>
        <a:p>
          <a:pPr marL="114300" lvl="1" indent="-114300" algn="l" defTabSz="622300">
            <a:lnSpc>
              <a:spcPct val="90000"/>
            </a:lnSpc>
            <a:spcBef>
              <a:spcPct val="0"/>
            </a:spcBef>
            <a:spcAft>
              <a:spcPct val="20000"/>
            </a:spcAft>
            <a:buFont typeface="Arial" panose="020B0604020202020204" pitchFamily="34" charset="0"/>
            <a:buChar char="•"/>
          </a:pPr>
          <a:r>
            <a:rPr lang="en-US" sz="1400" kern="1200" dirty="0">
              <a:latin typeface="Times New Roman" panose="02020603050405020304" pitchFamily="18" charset="0"/>
              <a:cs typeface="Times New Roman" panose="02020603050405020304" pitchFamily="18" charset="0"/>
            </a:rPr>
            <a:t> </a:t>
          </a:r>
          <a:r>
            <a:rPr lang="en-US" sz="1400" b="1" kern="1200" dirty="0">
              <a:latin typeface="Times New Roman" panose="02020603050405020304" pitchFamily="18" charset="0"/>
              <a:cs typeface="Times New Roman" panose="02020603050405020304" pitchFamily="18" charset="0"/>
            </a:rPr>
            <a:t>Query-Based Retrieval</a:t>
          </a:r>
          <a:r>
            <a:rPr lang="en-US" sz="1400" kern="1200" dirty="0">
              <a:latin typeface="Times New Roman" panose="02020603050405020304" pitchFamily="18" charset="0"/>
              <a:cs typeface="Times New Roman" panose="02020603050405020304" pitchFamily="18" charset="0"/>
            </a:rPr>
            <a:t>: Used </a:t>
          </a:r>
          <a:r>
            <a:rPr lang="en-US" sz="1400" kern="1200" dirty="0" err="1">
              <a:latin typeface="Times New Roman" panose="02020603050405020304" pitchFamily="18" charset="0"/>
              <a:cs typeface="Times New Roman" panose="02020603050405020304" pitchFamily="18" charset="0"/>
            </a:rPr>
            <a:t>NewsAPI</a:t>
          </a:r>
          <a:r>
            <a:rPr lang="en-US" sz="1400" kern="1200" dirty="0">
              <a:latin typeface="Times New Roman" panose="02020603050405020304" pitchFamily="18" charset="0"/>
              <a:cs typeface="Times New Roman" panose="02020603050405020304" pitchFamily="18" charset="0"/>
            </a:rPr>
            <a:t> to fetch current articles based on user-defined keywords or topics. 📝 </a:t>
          </a:r>
          <a:r>
            <a:rPr lang="en-US" sz="1400" b="1" kern="1200" dirty="0">
              <a:latin typeface="Times New Roman" panose="02020603050405020304" pitchFamily="18" charset="0"/>
              <a:cs typeface="Times New Roman" panose="02020603050405020304" pitchFamily="18" charset="0"/>
            </a:rPr>
            <a:t>Content Extraction</a:t>
          </a:r>
          <a:r>
            <a:rPr lang="en-US" sz="1400" kern="1200" dirty="0">
              <a:latin typeface="Times New Roman" panose="02020603050405020304" pitchFamily="18" charset="0"/>
              <a:cs typeface="Times New Roman" panose="02020603050405020304" pitchFamily="18" charset="0"/>
            </a:rPr>
            <a:t>: Parsed and extracted article descriptions to serve as input for the summarization pipeline.</a:t>
          </a:r>
        </a:p>
        <a:p>
          <a:pPr marL="114300" lvl="1" indent="-114300" algn="l" defTabSz="622300">
            <a:lnSpc>
              <a:spcPct val="90000"/>
            </a:lnSpc>
            <a:spcBef>
              <a:spcPct val="0"/>
            </a:spcBef>
            <a:spcAft>
              <a:spcPct val="20000"/>
            </a:spcAft>
            <a:buFont typeface="Arial" panose="020B0604020202020204" pitchFamily="34" charset="0"/>
            <a:buChar char="•"/>
          </a:pPr>
          <a:r>
            <a:rPr lang="en-US" sz="1400" kern="1200" dirty="0">
              <a:latin typeface="Times New Roman" panose="02020603050405020304" pitchFamily="18" charset="0"/>
              <a:cs typeface="Times New Roman" panose="02020603050405020304" pitchFamily="18" charset="0"/>
            </a:rPr>
            <a:t> </a:t>
          </a:r>
          <a:r>
            <a:rPr lang="en-US" sz="1400" b="1" kern="1200" dirty="0">
              <a:latin typeface="Times New Roman" panose="02020603050405020304" pitchFamily="18" charset="0"/>
              <a:cs typeface="Times New Roman" panose="02020603050405020304" pitchFamily="18" charset="0"/>
            </a:rPr>
            <a:t>Dynamic Summarization</a:t>
          </a:r>
          <a:r>
            <a:rPr lang="en-US" sz="1400" kern="1200" dirty="0">
              <a:latin typeface="Times New Roman" panose="02020603050405020304" pitchFamily="18" charset="0"/>
              <a:cs typeface="Times New Roman" panose="02020603050405020304" pitchFamily="18" charset="0"/>
            </a:rPr>
            <a:t>: Enabled real-time summarization of fetched articles, making the dashboard both informative and responsive.</a:t>
          </a:r>
        </a:p>
      </dsp:txBody>
      <dsp:txXfrm>
        <a:off x="0" y="4579683"/>
        <a:ext cx="11934333"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DC2751-278C-4682-9C3F-0FF7B4FCFAE7}" type="datetimeFigureOut">
              <a:rPr lang="en-US" smtClean="0"/>
              <a:t>9/25/2025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86890-466E-41CD-A28A-B1EBDF22CA33}" type="slidenum">
              <a:rPr lang="en-US" smtClean="0"/>
              <a:t>‹#›</a:t>
            </a:fld>
            <a:endParaRPr lang="en-US" dirty="0"/>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0845-D09E-4AF9-9623-EA7EA0297EF3}" type="datetimeFigureOut">
              <a:rPr lang="en-US" smtClean="0"/>
              <a:t>9/25/2025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CD11A-EED3-40CE-98A3-28FEE84867B3}" type="slidenum">
              <a:rPr lang="en-US" smtClean="0"/>
              <a:t>‹#›</a:t>
            </a:fld>
            <a:endParaRPr lang="en-US" dirty="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a:t>
            </a:fld>
            <a:endParaRPr lang="en-US" dirty="0"/>
          </a:p>
        </p:txBody>
      </p:sp>
    </p:spTree>
    <p:extLst>
      <p:ext uri="{BB962C8B-B14F-4D97-AF65-F5344CB8AC3E}">
        <p14:creationId xmlns:p14="http://schemas.microsoft.com/office/powerpoint/2010/main" val="2491160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chemeClr val="tx2">
                    <a:lumMod val="20000"/>
                    <a:lumOff val="8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41D1BA-7152-4280-94F4-86A3DF09E3E3}" type="datetime1">
              <a:rPr lang="en-US" smtClean="0"/>
              <a:t>9/25/2025</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8194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hasCustomPrompt="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C362802-5C9D-44C7-9152-BA21F499D30C}" type="datetime1">
              <a:rPr lang="en-US" smtClean="0"/>
              <a:t>9/25/2025</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07954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1661"/>
            <a:ext cx="2628900" cy="49090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91661"/>
            <a:ext cx="7734300" cy="49090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F2821-981D-4D35-BD51-D3DD190D1588}" type="datetime1">
              <a:rPr lang="en-US" smtClean="0"/>
              <a:t>9/25/2025</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792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FD7A91A-FCD7-4937-A065-3CB14B72FD34}" type="datetime1">
              <a:rPr lang="en-US" smtClean="0"/>
              <a:t>9/25/2025</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3619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709738"/>
            <a:ext cx="10515600" cy="2862262"/>
          </a:xfrm>
        </p:spPr>
        <p:txBody>
          <a:bodyPr anchor="b"/>
          <a:lstStyle>
            <a:lvl1pPr>
              <a:lnSpc>
                <a:spcPct val="100000"/>
              </a:lnSpc>
              <a:defRPr sz="6000"/>
            </a:lvl1pPr>
          </a:lstStyle>
          <a:p>
            <a:r>
              <a:rPr lang="en-US"/>
              <a:t>Click to edit Master title style</a:t>
            </a:r>
          </a:p>
        </p:txBody>
      </p:sp>
      <p:sp>
        <p:nvSpPr>
          <p:cNvPr id="3" name="Text Placeholder 2"/>
          <p:cNvSpPr>
            <a:spLocks noGrp="1"/>
          </p:cNvSpPr>
          <p:nvPr>
            <p:ph type="body" idx="1"/>
          </p:nvPr>
        </p:nvSpPr>
        <p:spPr>
          <a:xfrm>
            <a:off x="457200" y="4589463"/>
            <a:ext cx="10515600" cy="1500187"/>
          </a:xfrm>
        </p:spPr>
        <p:txBody>
          <a:bodyPr/>
          <a:lstStyle>
            <a:lvl1pPr marL="0" indent="0">
              <a:buNone/>
              <a:defRPr sz="2400" b="1">
                <a:solidFill>
                  <a:schemeClr val="tx2">
                    <a:lumMod val="50000"/>
                  </a:schemeClr>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BE56B852-D5B0-40B2-8F03-F60359FE0D6B}" type="datetime1">
              <a:rPr lang="en-US" smtClean="0"/>
              <a:t>9/25/2025</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73127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457200" y="1825625"/>
            <a:ext cx="4892040" cy="4351338"/>
          </a:xfrm>
        </p:spPr>
        <p:txBody>
          <a:bodyPr vert="horz" lIns="91440" tIns="45720" rIns="91440" bIns="45720" rtlCol="0">
            <a:normAutofit/>
          </a:bodyPr>
          <a:lstStyle>
            <a:lvl1pPr>
              <a:defRPr lang="en-US" baseline="0" noProof="0" dirty="0" smtClean="0">
                <a:solidFill>
                  <a:schemeClr val="bg1"/>
                </a:solidFill>
              </a:defRPr>
            </a:lvl1pPr>
            <a:lvl2pPr>
              <a:defRPr lang="en-US" baseline="0" noProof="0" dirty="0" smtClean="0">
                <a:solidFill>
                  <a:schemeClr val="bg1"/>
                </a:solidFill>
              </a:defRPr>
            </a:lvl2pPr>
            <a:lvl3pPr>
              <a:defRPr lang="en-US" baseline="0" noProof="0" dirty="0" smtClean="0">
                <a:solidFill>
                  <a:schemeClr val="bg1"/>
                </a:solidFill>
              </a:defRPr>
            </a:lvl3pPr>
            <a:lvl4pPr>
              <a:defRPr lang="en-US" baseline="0" noProof="0" dirty="0" smtClean="0">
                <a:solidFill>
                  <a:schemeClr val="bg1"/>
                </a:solidFill>
              </a:defRPr>
            </a:lvl4pPr>
            <a:lvl5pPr>
              <a:defRPr lang="en-US" baseline="0" noProof="0" dirty="0" smtClean="0">
                <a:solidFill>
                  <a:schemeClr val="bg1"/>
                </a:solidFill>
              </a:defRPr>
            </a:lvl5pPr>
            <a:lvl6pPr>
              <a:defRPr sz="1800"/>
            </a:lvl6pPr>
            <a:lvl7pPr>
              <a:defRPr sz="1800"/>
            </a:lvl7pPr>
            <a:lvl8pPr>
              <a:defRPr sz="1800"/>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Content Placeholder 3"/>
          <p:cNvSpPr>
            <a:spLocks noGrp="1"/>
          </p:cNvSpPr>
          <p:nvPr>
            <p:ph sz="half" idx="2" hasCustomPrompt="1"/>
          </p:nvPr>
        </p:nvSpPr>
        <p:spPr>
          <a:xfrm>
            <a:off x="5650524" y="1825625"/>
            <a:ext cx="4892040" cy="4351338"/>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Date Placeholder 4"/>
          <p:cNvSpPr>
            <a:spLocks noGrp="1"/>
          </p:cNvSpPr>
          <p:nvPr>
            <p:ph type="dt" sz="half" idx="10"/>
          </p:nvPr>
        </p:nvSpPr>
        <p:spPr/>
        <p:txBody>
          <a:bodyPr/>
          <a:lstStyle/>
          <a:p>
            <a:fld id="{FFD75DA5-319D-4FDA-B538-1900FEB0C84F}" type="datetime1">
              <a:rPr lang="en-US" smtClean="0"/>
              <a:t>9/25/2025</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1839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50"/>
            <a:ext cx="10094976" cy="11521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0"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Text Placeholder 4"/>
          <p:cNvSpPr>
            <a:spLocks noGrp="1"/>
          </p:cNvSpPr>
          <p:nvPr>
            <p:ph type="body" sz="quarter" idx="3"/>
          </p:nvPr>
        </p:nvSpPr>
        <p:spPr>
          <a:xfrm>
            <a:off x="5656753"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5656753"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7" name="Date Placeholder 6"/>
          <p:cNvSpPr>
            <a:spLocks noGrp="1"/>
          </p:cNvSpPr>
          <p:nvPr>
            <p:ph type="dt" sz="half" idx="10"/>
          </p:nvPr>
        </p:nvSpPr>
        <p:spPr/>
        <p:txBody>
          <a:bodyPr/>
          <a:lstStyle/>
          <a:p>
            <a:fld id="{EF2F9567-D691-4911-A5AB-88144D51F023}" type="datetime1">
              <a:rPr lang="en-US" smtClean="0"/>
              <a:t>9/25/2025</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40566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C689A-3E23-43CC-8F00-3629A1974DC7}" type="datetime1">
              <a:rPr lang="en-US" smtClean="0"/>
              <a:t>9/25/2025</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3638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08213-2DDD-4A00-BB2E-A5D29F299D55}" type="datetime1">
              <a:rPr lang="en-US" smtClean="0"/>
              <a:t>9/25/2025</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9276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hasCustomPrompt="1"/>
          </p:nvPr>
        </p:nvSpPr>
        <p:spPr>
          <a:xfrm>
            <a:off x="4800600" y="987425"/>
            <a:ext cx="5753100" cy="461327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81A18-462A-4947-AA10-A4A066881377}" type="datetime1">
              <a:rPr lang="en-US" smtClean="0"/>
              <a:t>9/25/2025</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28772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800600" y="987425"/>
            <a:ext cx="5753100" cy="4613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30D6E0-AE0F-40FE-92F3-5AC9082E3879}" type="datetime1">
              <a:rPr lang="en-US" smtClean="0"/>
              <a:t>9/25/2025</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5695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39793"/>
            <a:ext cx="10096500" cy="11509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0096500" cy="3778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lumMod val="20000"/>
                    <a:lumOff val="80000"/>
                  </a:schemeClr>
                </a:solidFill>
              </a:defRPr>
            </a:lvl1pPr>
          </a:lstStyle>
          <a:p>
            <a:fld id="{947F3A07-3599-4107-9E6B-9B6BED8243EE}" type="datetime1">
              <a:rPr lang="en-US" smtClean="0"/>
              <a:t>9/25/2025</a:t>
            </a:fld>
            <a:endParaRPr lang="en-US" dirty="0"/>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lumMod val="20000"/>
                    <a:lumOff val="80000"/>
                  </a:schemeClr>
                </a:solidFill>
              </a:defRPr>
            </a:lvl1pPr>
          </a:lstStyle>
          <a:p>
            <a:r>
              <a:rPr lang="en-US" dirty="0"/>
              <a:t>Add a footer</a:t>
            </a: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lumMod val="20000"/>
                    <a:lumOff val="80000"/>
                  </a:schemeClr>
                </a:solidFill>
              </a:defRPr>
            </a:lvl1pPr>
          </a:lstStyle>
          <a:p>
            <a:fld id="{E5B29C50-D6F1-4DB6-9B68-F4CD3996E9CF}" type="slidenum">
              <a:rPr lang="en-US" smtClean="0"/>
              <a:pPr/>
              <a:t>‹#›</a:t>
            </a:fld>
            <a:endParaRPr lang="en-US" dirty="0"/>
          </a:p>
        </p:txBody>
      </p:sp>
    </p:spTree>
    <p:extLst>
      <p:ext uri="{BB962C8B-B14F-4D97-AF65-F5344CB8AC3E}">
        <p14:creationId xmlns:p14="http://schemas.microsoft.com/office/powerpoint/2010/main" val="165648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ts val="4000"/>
        </a:lnSpc>
        <a:spcBef>
          <a:spcPct val="0"/>
        </a:spcBef>
        <a:buNone/>
        <a:defRPr sz="4000" b="1" kern="1200" cap="none" spc="0">
          <a:ln w="12700" cmpd="sng">
            <a:noFill/>
            <a:prstDash val="solid"/>
          </a:ln>
          <a:solidFill>
            <a:schemeClr val="accent4">
              <a:lumMod val="50000"/>
            </a:schemeClr>
          </a:solidFill>
          <a:effectLst>
            <a:outerShdw blurRad="38100" dist="38100" dir="2700000" algn="tl">
              <a:srgbClr val="000000">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6pPr>
      <a:lvl7pPr marL="2971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7pPr>
      <a:lvl8pPr marL="3429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8pPr>
      <a:lvl9pPr marL="3886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88" userDrawn="1">
          <p15:clr>
            <a:srgbClr val="F26B43"/>
          </p15:clr>
        </p15:guide>
        <p15:guide id="3" pos="6648" userDrawn="1">
          <p15:clr>
            <a:srgbClr val="F26B43"/>
          </p15:clr>
        </p15:guide>
        <p15:guide id="4" orient="horz" pos="3528" userDrawn="1">
          <p15:clr>
            <a:srgbClr val="F26B43"/>
          </p15:clr>
        </p15:guide>
        <p15:guide id="5"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3633" y="1041400"/>
            <a:ext cx="11170763" cy="1862056"/>
          </a:xfrm>
        </p:spPr>
        <p:txBody>
          <a:bodyPr anchor="ctr">
            <a:normAutofit/>
          </a:bodyPr>
          <a:lstStyle/>
          <a:p>
            <a:pPr>
              <a:lnSpc>
                <a:spcPct val="100000"/>
              </a:lnSpc>
            </a:pPr>
            <a:r>
              <a:rPr lang="en-US" sz="5400" dirty="0">
                <a:solidFill>
                  <a:schemeClr val="accent5">
                    <a:lumMod val="20000"/>
                    <a:lumOff val="80000"/>
                  </a:schemeClr>
                </a:solidFill>
                <a:latin typeface="Times New Roman" panose="02020603050405020304" pitchFamily="18" charset="0"/>
                <a:cs typeface="Times New Roman" panose="02020603050405020304" pitchFamily="18" charset="0"/>
              </a:rPr>
              <a:t>LLM Project: Building a News Research Tool </a:t>
            </a:r>
            <a:endParaRPr lang="en-US" sz="5400" dirty="0">
              <a:solidFill>
                <a:schemeClr val="accent5">
                  <a:lumMod val="20000"/>
                  <a:lumOff val="80000"/>
                </a:schemeClr>
              </a:solidFill>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3233394"/>
            <a:ext cx="8138474" cy="2024406"/>
          </a:xfrm>
        </p:spPr>
        <p:txBody>
          <a:bodyPr anchor="ctr">
            <a:normAutofit/>
          </a:bodyPr>
          <a:lstStyle/>
          <a:p>
            <a:r>
              <a:rPr lang="en-US" sz="2800" i="1" dirty="0">
                <a:solidFill>
                  <a:srgbClr val="FFC000"/>
                </a:solidFill>
                <a:latin typeface="Times New Roman" panose="02020603050405020304" pitchFamily="18" charset="0"/>
                <a:cs typeface="Times New Roman" panose="02020603050405020304" pitchFamily="18" charset="0"/>
              </a:rPr>
              <a:t>Name : [Sukriti Singh Choudhary]</a:t>
            </a:r>
            <a:br>
              <a:rPr lang="en-US" sz="2800" dirty="0">
                <a:solidFill>
                  <a:srgbClr val="FFC000"/>
                </a:solidFill>
                <a:latin typeface="Times New Roman" panose="02020603050405020304" pitchFamily="18" charset="0"/>
                <a:cs typeface="Times New Roman" panose="02020603050405020304" pitchFamily="18" charset="0"/>
              </a:rPr>
            </a:br>
            <a:r>
              <a:rPr lang="en-US" sz="2800" i="1" dirty="0">
                <a:solidFill>
                  <a:srgbClr val="FFC000"/>
                </a:solidFill>
                <a:latin typeface="Times New Roman" panose="02020603050405020304" pitchFamily="18" charset="0"/>
                <a:cs typeface="Times New Roman" panose="02020603050405020304" pitchFamily="18" charset="0"/>
              </a:rPr>
              <a:t>Date :     [30/09/2025]</a:t>
            </a:r>
            <a:br>
              <a:rPr lang="en-US" sz="2800" dirty="0">
                <a:solidFill>
                  <a:srgbClr val="FFC000"/>
                </a:solidFill>
                <a:latin typeface="Times New Roman" panose="02020603050405020304" pitchFamily="18" charset="0"/>
                <a:cs typeface="Times New Roman" panose="02020603050405020304" pitchFamily="18" charset="0"/>
              </a:rPr>
            </a:br>
            <a:r>
              <a:rPr lang="en-US" sz="2800" i="1" dirty="0">
                <a:solidFill>
                  <a:srgbClr val="FFC000"/>
                </a:solidFill>
                <a:latin typeface="Times New Roman" panose="02020603050405020304" pitchFamily="18" charset="0"/>
                <a:cs typeface="Times New Roman" panose="02020603050405020304" pitchFamily="18" charset="0"/>
              </a:rPr>
              <a:t>Company : [NextHike IT Solution]</a:t>
            </a:r>
            <a:r>
              <a:rPr lang="en-US" sz="2800" dirty="0">
                <a:solidFill>
                  <a:srgbClr val="FFC000"/>
                </a:solidFill>
                <a:latin typeface="Times New Roman" panose="02020603050405020304" pitchFamily="18" charset="0"/>
                <a:cs typeface="Times New Roman" panose="02020603050405020304" pitchFamily="18" charset="0"/>
              </a:rPr>
              <a:t> </a:t>
            </a:r>
            <a:endParaRPr lang="en-US" sz="2800" dirty="0">
              <a:solidFill>
                <a:srgbClr val="FFC000"/>
              </a:solidFill>
            </a:endParaRPr>
          </a:p>
        </p:txBody>
      </p:sp>
    </p:spTree>
    <p:extLst>
      <p:ext uri="{BB962C8B-B14F-4D97-AF65-F5344CB8AC3E}">
        <p14:creationId xmlns:p14="http://schemas.microsoft.com/office/powerpoint/2010/main" val="1990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60AEC9-E6B1-5DD3-7158-76BCB75F4FBB}"/>
              </a:ext>
            </a:extLst>
          </p:cNvPr>
          <p:cNvSpPr>
            <a:spLocks noChangeArrowheads="1"/>
          </p:cNvSpPr>
          <p:nvPr/>
        </p:nvSpPr>
        <p:spPr bwMode="auto">
          <a:xfrm rot="10800000" flipV="1">
            <a:off x="411636" y="955718"/>
            <a:ext cx="11368727"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sng" strike="noStrike" cap="none" normalizeH="0" baseline="0" dirty="0">
                <a:ln>
                  <a:noFill/>
                </a:ln>
                <a:solidFill>
                  <a:srgbClr val="993300"/>
                </a:solidFill>
                <a:effectLst/>
                <a:highlight>
                  <a:srgbClr val="C0C0C0"/>
                </a:highlight>
                <a:latin typeface="Times New Roman" panose="02020603050405020304" pitchFamily="18" charset="0"/>
                <a:cs typeface="Times New Roman" panose="02020603050405020304" pitchFamily="18" charset="0"/>
              </a:rPr>
              <a:t>Dashboard</a:t>
            </a:r>
            <a:r>
              <a:rPr lang="en-US" altLang="en-US" b="1" u="sng" dirty="0">
                <a:solidFill>
                  <a:srgbClr val="993300"/>
                </a:solidFill>
                <a:highlight>
                  <a:srgbClr val="C0C0C0"/>
                </a:highlight>
                <a:latin typeface="Times New Roman" panose="02020603050405020304" pitchFamily="18" charset="0"/>
                <a:cs typeface="Times New Roman" panose="02020603050405020304" pitchFamily="18" charset="0"/>
              </a:rPr>
              <a:t>:</a:t>
            </a:r>
          </a:p>
          <a:p>
            <a:pPr marR="0" lvl="0" defTabSz="914400" rtl="0" eaLnBrk="0" fontAlgn="base" latinLnBrk="0" hangingPunct="0">
              <a:spcBef>
                <a:spcPct val="0"/>
              </a:spcBef>
              <a:spcAft>
                <a:spcPct val="0"/>
              </a:spcAft>
              <a:buClrTx/>
              <a:buSzTx/>
              <a:tabLst/>
            </a:pPr>
            <a:r>
              <a:rPr kumimoji="0" lang="en-US" altLang="en-US" sz="16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Appears in the left-side navigation panel. Likely used to return to the main dashboard view. </a:t>
            </a:r>
          </a:p>
          <a:p>
            <a:pPr marL="0" marR="0" lvl="0" indent="0" defTabSz="914400" rtl="0" eaLnBrk="0" fontAlgn="base" latinLnBrk="0" hangingPunct="0">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a:t>
            </a:r>
            <a:r>
              <a:rPr kumimoji="0" lang="en-US" altLang="en-US" b="1" i="0" u="sng" strike="noStrike" cap="none" normalizeH="0" baseline="0" dirty="0">
                <a:ln>
                  <a:noFill/>
                </a:ln>
                <a:solidFill>
                  <a:srgbClr val="993300"/>
                </a:solidFill>
                <a:effectLst/>
                <a:highlight>
                  <a:srgbClr val="C0C0C0"/>
                </a:highlight>
                <a:latin typeface="Times New Roman" panose="02020603050405020304" pitchFamily="18" charset="0"/>
                <a:cs typeface="Times New Roman" panose="02020603050405020304" pitchFamily="18" charset="0"/>
              </a:rPr>
              <a:t>Quick Start Examples:</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Located below the metrics section. This button or section provides sample queries or guidance to help users begin using the dashboard        effectively </a:t>
            </a:r>
          </a:p>
          <a:p>
            <a:pPr marL="285750" indent="-285750" eaLnBrk="0" fontAlgn="base" hangingPunct="0">
              <a:spcBef>
                <a:spcPct val="0"/>
              </a:spcBef>
              <a:spcAft>
                <a:spcPct val="0"/>
              </a:spcAft>
              <a:buFont typeface="Arial" panose="020B0604020202020204" pitchFamily="34" charset="0"/>
              <a:buChar char="•"/>
            </a:pPr>
            <a:r>
              <a:rPr lang="en-US" b="1" u="sng" dirty="0">
                <a:solidFill>
                  <a:srgbClr val="993300"/>
                </a:solidFill>
                <a:highlight>
                  <a:srgbClr val="C0C0C0"/>
                </a:highlight>
                <a:latin typeface="Times New Roman" panose="02020603050405020304" pitchFamily="18" charset="0"/>
                <a:cs typeface="Times New Roman" panose="02020603050405020304" pitchFamily="18" charset="0"/>
              </a:rPr>
              <a:t>Total Queries:</a:t>
            </a:r>
          </a:p>
          <a:p>
            <a:pPr eaLnBrk="0" fontAlgn="base" hangingPunct="0">
              <a:spcBef>
                <a:spcPct val="0"/>
              </a:spcBef>
              <a:spcAft>
                <a:spcPct val="0"/>
              </a:spcAft>
            </a:pPr>
            <a:r>
              <a:rPr lang="en-US" sz="1600" dirty="0">
                <a:solidFill>
                  <a:schemeClr val="bg1">
                    <a:lumMod val="95000"/>
                  </a:schemeClr>
                </a:solidFill>
                <a:latin typeface="Times New Roman" panose="02020603050405020304" pitchFamily="18" charset="0"/>
                <a:cs typeface="Times New Roman" panose="02020603050405020304" pitchFamily="18" charset="0"/>
              </a:rPr>
              <a:t>The </a:t>
            </a:r>
            <a:r>
              <a:rPr lang="en-US" sz="1600" b="1" dirty="0">
                <a:solidFill>
                  <a:schemeClr val="bg1">
                    <a:lumMod val="95000"/>
                  </a:schemeClr>
                </a:solidFill>
                <a:latin typeface="Times New Roman" panose="02020603050405020304" pitchFamily="18" charset="0"/>
                <a:cs typeface="Times New Roman" panose="02020603050405020304" pitchFamily="18" charset="0"/>
              </a:rPr>
              <a:t>"Total Queries"</a:t>
            </a:r>
            <a:r>
              <a:rPr lang="en-US" sz="1600" dirty="0">
                <a:solidFill>
                  <a:schemeClr val="bg1">
                    <a:lumMod val="95000"/>
                  </a:schemeClr>
                </a:solidFill>
                <a:latin typeface="Times New Roman" panose="02020603050405020304" pitchFamily="18" charset="0"/>
                <a:cs typeface="Times New Roman" panose="02020603050405020304" pitchFamily="18" charset="0"/>
              </a:rPr>
              <a:t> section is not a button you click, but rather a </a:t>
            </a:r>
            <a:r>
              <a:rPr lang="en-US" sz="1600" b="1" dirty="0">
                <a:solidFill>
                  <a:schemeClr val="bg1">
                    <a:lumMod val="95000"/>
                  </a:schemeClr>
                </a:solidFill>
                <a:latin typeface="Times New Roman" panose="02020603050405020304" pitchFamily="18" charset="0"/>
                <a:cs typeface="Times New Roman" panose="02020603050405020304" pitchFamily="18" charset="0"/>
              </a:rPr>
              <a:t>live metric</a:t>
            </a:r>
            <a:r>
              <a:rPr lang="en-US" sz="1600" dirty="0">
                <a:solidFill>
                  <a:schemeClr val="bg1">
                    <a:lumMod val="95000"/>
                  </a:schemeClr>
                </a:solidFill>
                <a:latin typeface="Times New Roman" panose="02020603050405020304" pitchFamily="18" charset="0"/>
                <a:cs typeface="Times New Roman" panose="02020603050405020304" pitchFamily="18" charset="0"/>
              </a:rPr>
              <a:t> that tracks how many times a user has submitted a search or query through the dashboard.</a:t>
            </a:r>
          </a:p>
          <a:p>
            <a:pPr marL="285750" indent="-285750" eaLnBrk="0" fontAlgn="base" hangingPunct="0">
              <a:spcBef>
                <a:spcPct val="0"/>
              </a:spcBef>
              <a:spcAft>
                <a:spcPct val="0"/>
              </a:spcAft>
              <a:buFont typeface="Arial" panose="020B0604020202020204" pitchFamily="34" charset="0"/>
              <a:buChar char="•"/>
            </a:pPr>
            <a:r>
              <a:rPr lang="en-IN" b="1" u="sng" dirty="0">
                <a:solidFill>
                  <a:srgbClr val="993300"/>
                </a:solidFill>
                <a:highlight>
                  <a:srgbClr val="C0C0C0"/>
                </a:highlight>
                <a:latin typeface="Times New Roman" panose="02020603050405020304" pitchFamily="18" charset="0"/>
                <a:cs typeface="Times New Roman" panose="02020603050405020304" pitchFamily="18" charset="0"/>
              </a:rPr>
              <a:t>Summaries Generated </a:t>
            </a:r>
          </a:p>
          <a:p>
            <a:pPr eaLnBrk="0" fontAlgn="base" hangingPunct="0">
              <a:spcBef>
                <a:spcPct val="0"/>
              </a:spcBef>
              <a:spcAft>
                <a:spcPct val="0"/>
              </a:spcAft>
            </a:pPr>
            <a:r>
              <a:rPr lang="en-US" sz="1600" dirty="0">
                <a:solidFill>
                  <a:schemeClr val="bg1">
                    <a:lumMod val="95000"/>
                  </a:schemeClr>
                </a:solidFill>
                <a:latin typeface="Times New Roman" panose="02020603050405020304" pitchFamily="18" charset="0"/>
                <a:cs typeface="Times New Roman" panose="02020603050405020304" pitchFamily="18" charset="0"/>
              </a:rPr>
              <a:t>The </a:t>
            </a:r>
            <a:r>
              <a:rPr lang="en-US" sz="1600" b="1" dirty="0">
                <a:solidFill>
                  <a:schemeClr val="bg1">
                    <a:lumMod val="95000"/>
                  </a:schemeClr>
                </a:solidFill>
                <a:latin typeface="Times New Roman" panose="02020603050405020304" pitchFamily="18" charset="0"/>
                <a:cs typeface="Times New Roman" panose="02020603050405020304" pitchFamily="18" charset="0"/>
              </a:rPr>
              <a:t>Summaries Generated</a:t>
            </a:r>
            <a:r>
              <a:rPr lang="en-US" sz="1600" dirty="0">
                <a:solidFill>
                  <a:schemeClr val="bg1">
                    <a:lumMod val="95000"/>
                  </a:schemeClr>
                </a:solidFill>
                <a:latin typeface="Times New Roman" panose="02020603050405020304" pitchFamily="18" charset="0"/>
                <a:cs typeface="Times New Roman" panose="02020603050405020304" pitchFamily="18" charset="0"/>
              </a:rPr>
              <a:t> section displays the number of article summaries created using the dashboard’s AI engine. It updates each time the user runs a summarization task, helping track how often content has been condensed for quick insights. The </a:t>
            </a:r>
            <a:r>
              <a:rPr lang="en-US" sz="1600" b="1" dirty="0">
                <a:solidFill>
                  <a:schemeClr val="bg1">
                    <a:lumMod val="95000"/>
                  </a:schemeClr>
                </a:solidFill>
                <a:latin typeface="Times New Roman" panose="02020603050405020304" pitchFamily="18" charset="0"/>
                <a:cs typeface="Times New Roman" panose="02020603050405020304" pitchFamily="18" charset="0"/>
              </a:rPr>
              <a:t>Articles Processed</a:t>
            </a:r>
            <a:r>
              <a:rPr lang="en-US" sz="1600" dirty="0">
                <a:solidFill>
                  <a:schemeClr val="bg1">
                    <a:lumMod val="95000"/>
                  </a:schemeClr>
                </a:solidFill>
                <a:latin typeface="Times New Roman" panose="02020603050405020304" pitchFamily="18" charset="0"/>
                <a:cs typeface="Times New Roman" panose="02020603050405020304" pitchFamily="18" charset="0"/>
              </a:rPr>
              <a:t> section shows how many news articles have been analyzed by the dashboard’s AI engine.</a:t>
            </a:r>
          </a:p>
          <a:p>
            <a:pPr marL="285750" indent="-285750" eaLnBrk="0" fontAlgn="base" hangingPunct="0">
              <a:spcBef>
                <a:spcPct val="0"/>
              </a:spcBef>
              <a:spcAft>
                <a:spcPct val="0"/>
              </a:spcAft>
              <a:buFont typeface="Arial" panose="020B0604020202020204" pitchFamily="34" charset="0"/>
              <a:buChar char="•"/>
            </a:pPr>
            <a:r>
              <a:rPr lang="en-US" b="1" u="sng" dirty="0">
                <a:solidFill>
                  <a:srgbClr val="993300"/>
                </a:solidFill>
                <a:highlight>
                  <a:srgbClr val="C0C0C0"/>
                </a:highlight>
                <a:latin typeface="Times New Roman" panose="02020603050405020304" pitchFamily="18" charset="0"/>
                <a:cs typeface="Times New Roman" panose="02020603050405020304" pitchFamily="18" charset="0"/>
              </a:rPr>
              <a:t>Generated AI Summary</a:t>
            </a:r>
          </a:p>
          <a:p>
            <a:pPr eaLnBrk="0" fontAlgn="base" hangingPunct="0">
              <a:spcBef>
                <a:spcPct val="0"/>
              </a:spcBef>
              <a:spcAft>
                <a:spcPct val="0"/>
              </a:spcAft>
            </a:pPr>
            <a:r>
              <a:rPr lang="en-US" sz="1600" dirty="0">
                <a:solidFill>
                  <a:schemeClr val="bg1">
                    <a:lumMod val="95000"/>
                  </a:schemeClr>
                </a:solidFill>
                <a:latin typeface="Times New Roman" panose="02020603050405020304" pitchFamily="18" charset="0"/>
                <a:cs typeface="Times New Roman" panose="02020603050405020304" pitchFamily="18" charset="0"/>
              </a:rPr>
              <a:t>The </a:t>
            </a:r>
            <a:r>
              <a:rPr lang="en-US" sz="1600" b="1" dirty="0">
                <a:solidFill>
                  <a:schemeClr val="bg1">
                    <a:lumMod val="95000"/>
                  </a:schemeClr>
                </a:solidFill>
                <a:latin typeface="Times New Roman" panose="02020603050405020304" pitchFamily="18" charset="0"/>
                <a:cs typeface="Times New Roman" panose="02020603050405020304" pitchFamily="18" charset="0"/>
              </a:rPr>
              <a:t>Generated AI Summary</a:t>
            </a:r>
            <a:r>
              <a:rPr lang="en-US" sz="1600" dirty="0">
                <a:solidFill>
                  <a:schemeClr val="bg1">
                    <a:lumMod val="95000"/>
                  </a:schemeClr>
                </a:solidFill>
                <a:latin typeface="Times New Roman" panose="02020603050405020304" pitchFamily="18" charset="0"/>
                <a:cs typeface="Times New Roman" panose="02020603050405020304" pitchFamily="18" charset="0"/>
              </a:rPr>
              <a:t> button activates the dashboard’s summarization engine to condense selected news articles into concise, readable insights. It helps users quickly grasp key information without reading full-length content.</a:t>
            </a:r>
          </a:p>
          <a:p>
            <a:pPr marL="285750" indent="-285750" eaLnBrk="0" fontAlgn="base" hangingPunct="0">
              <a:spcBef>
                <a:spcPct val="0"/>
              </a:spcBef>
              <a:spcAft>
                <a:spcPct val="0"/>
              </a:spcAft>
              <a:buFont typeface="Arial" panose="020B0604020202020204" pitchFamily="34" charset="0"/>
              <a:buChar char="•"/>
            </a:pPr>
            <a:r>
              <a:rPr lang="en-IN" b="1" u="sng" dirty="0">
                <a:solidFill>
                  <a:srgbClr val="993300"/>
                </a:solidFill>
                <a:highlight>
                  <a:srgbClr val="C0C0C0"/>
                </a:highlight>
                <a:latin typeface="Times New Roman" panose="02020603050405020304" pitchFamily="18" charset="0"/>
                <a:cs typeface="Times New Roman" panose="02020603050405020304" pitchFamily="18" charset="0"/>
              </a:rPr>
              <a:t>Reset Dashboard </a:t>
            </a:r>
          </a:p>
          <a:p>
            <a:pPr eaLnBrk="0" fontAlgn="base" hangingPunct="0">
              <a:spcBef>
                <a:spcPct val="0"/>
              </a:spcBef>
              <a:spcAft>
                <a:spcPct val="0"/>
              </a:spcAft>
            </a:pPr>
            <a:r>
              <a:rPr lang="en-US" sz="1600" dirty="0">
                <a:solidFill>
                  <a:schemeClr val="bg1">
                    <a:lumMod val="95000"/>
                  </a:schemeClr>
                </a:solidFill>
                <a:latin typeface="Times New Roman" panose="02020603050405020304" pitchFamily="18" charset="0"/>
                <a:cs typeface="Times New Roman" panose="02020603050405020304" pitchFamily="18" charset="0"/>
              </a:rPr>
              <a:t>The </a:t>
            </a:r>
            <a:r>
              <a:rPr lang="en-US" sz="1600" b="1" dirty="0">
                <a:solidFill>
                  <a:schemeClr val="bg1">
                    <a:lumMod val="95000"/>
                  </a:schemeClr>
                </a:solidFill>
                <a:latin typeface="Times New Roman" panose="02020603050405020304" pitchFamily="18" charset="0"/>
                <a:cs typeface="Times New Roman" panose="02020603050405020304" pitchFamily="18" charset="0"/>
              </a:rPr>
              <a:t>Reset Dashboard</a:t>
            </a:r>
            <a:r>
              <a:rPr lang="en-US" sz="1600" dirty="0">
                <a:solidFill>
                  <a:schemeClr val="bg1">
                    <a:lumMod val="95000"/>
                  </a:schemeClr>
                </a:solidFill>
                <a:latin typeface="Times New Roman" panose="02020603050405020304" pitchFamily="18" charset="0"/>
                <a:cs typeface="Times New Roman" panose="02020603050405020304" pitchFamily="18" charset="0"/>
              </a:rPr>
              <a:t> button clears all current inputs, queries, and results, allowing users to start fresh without refreshing the page. It's useful for quickly reinitializing the workspace during multiple research sessions.</a:t>
            </a:r>
          </a:p>
          <a:p>
            <a:pPr marL="285750" indent="-285750" eaLnBrk="0" fontAlgn="base" hangingPunct="0">
              <a:spcBef>
                <a:spcPct val="0"/>
              </a:spcBef>
              <a:spcAft>
                <a:spcPct val="0"/>
              </a:spcAft>
              <a:buFont typeface="Arial" panose="020B0604020202020204" pitchFamily="34" charset="0"/>
              <a:buChar char="•"/>
            </a:pPr>
            <a:r>
              <a:rPr lang="en-US" b="1" u="sng" dirty="0">
                <a:solidFill>
                  <a:srgbClr val="993300"/>
                </a:solidFill>
                <a:highlight>
                  <a:srgbClr val="C0C0C0"/>
                </a:highlight>
                <a:latin typeface="Times New Roman" panose="02020603050405020304" pitchFamily="18" charset="0"/>
                <a:cs typeface="Times New Roman" panose="02020603050405020304" pitchFamily="18" charset="0"/>
              </a:rPr>
              <a:t>Refresh Stats</a:t>
            </a:r>
          </a:p>
          <a:p>
            <a:pPr eaLnBrk="0" fontAlgn="base" hangingPunct="0">
              <a:spcBef>
                <a:spcPct val="0"/>
              </a:spcBef>
              <a:spcAft>
                <a:spcPct val="0"/>
              </a:spcAft>
            </a:pPr>
            <a:r>
              <a:rPr lang="en-US" sz="1600" dirty="0">
                <a:solidFill>
                  <a:schemeClr val="bg1">
                    <a:lumMod val="95000"/>
                  </a:schemeClr>
                </a:solidFill>
                <a:latin typeface="Times New Roman" panose="02020603050405020304" pitchFamily="18" charset="0"/>
                <a:cs typeface="Times New Roman" panose="02020603050405020304" pitchFamily="18" charset="0"/>
              </a:rPr>
              <a:t>The </a:t>
            </a:r>
            <a:r>
              <a:rPr lang="en-US" sz="1600" b="1" dirty="0">
                <a:solidFill>
                  <a:schemeClr val="bg1">
                    <a:lumMod val="95000"/>
                  </a:schemeClr>
                </a:solidFill>
                <a:latin typeface="Times New Roman" panose="02020603050405020304" pitchFamily="18" charset="0"/>
                <a:cs typeface="Times New Roman" panose="02020603050405020304" pitchFamily="18" charset="0"/>
              </a:rPr>
              <a:t>Refresh Stats</a:t>
            </a:r>
            <a:r>
              <a:rPr lang="en-US" sz="1600" dirty="0">
                <a:solidFill>
                  <a:schemeClr val="bg1">
                    <a:lumMod val="95000"/>
                  </a:schemeClr>
                </a:solidFill>
                <a:latin typeface="Times New Roman" panose="02020603050405020304" pitchFamily="18" charset="0"/>
                <a:cs typeface="Times New Roman" panose="02020603050405020304" pitchFamily="18" charset="0"/>
              </a:rPr>
              <a:t> button updates the dashboard metrics to reflect the latest query, summary, and article processing activity.</a:t>
            </a:r>
            <a:endParaRPr kumimoji="0" lang="en-US" altLang="en-US" sz="16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802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0D79CA-F65F-8564-4F88-2E6A1095C8AE}"/>
              </a:ext>
            </a:extLst>
          </p:cNvPr>
          <p:cNvGrpSpPr/>
          <p:nvPr/>
        </p:nvGrpSpPr>
        <p:grpSpPr>
          <a:xfrm>
            <a:off x="50893" y="20716"/>
            <a:ext cx="11973058" cy="6679086"/>
            <a:chOff x="-160476" y="-279274"/>
            <a:chExt cx="14636241" cy="8832911"/>
          </a:xfrm>
        </p:grpSpPr>
        <p:grpSp>
          <p:nvGrpSpPr>
            <p:cNvPr id="3" name="Group 2">
              <a:extLst>
                <a:ext uri="{FF2B5EF4-FFF2-40B4-BE49-F238E27FC236}">
                  <a16:creationId xmlns:a16="http://schemas.microsoft.com/office/drawing/2014/main" id="{EDAAA077-9F80-D41C-0EE4-AF49EC07B0E6}"/>
                </a:ext>
              </a:extLst>
            </p:cNvPr>
            <p:cNvGrpSpPr/>
            <p:nvPr/>
          </p:nvGrpSpPr>
          <p:grpSpPr>
            <a:xfrm>
              <a:off x="241951" y="1085435"/>
              <a:ext cx="6499631" cy="1870963"/>
              <a:chOff x="941877" y="1603524"/>
              <a:chExt cx="5416359" cy="1559135"/>
            </a:xfrm>
          </p:grpSpPr>
          <p:sp>
            <p:nvSpPr>
              <p:cNvPr id="33" name="Rectangle 32">
                <a:extLst>
                  <a:ext uri="{FF2B5EF4-FFF2-40B4-BE49-F238E27FC236}">
                    <a16:creationId xmlns:a16="http://schemas.microsoft.com/office/drawing/2014/main" id="{2DA0D8A7-C769-96F9-36EE-3C941AEB5763}"/>
                  </a:ext>
                </a:extLst>
              </p:cNvPr>
              <p:cNvSpPr/>
              <p:nvPr/>
            </p:nvSpPr>
            <p:spPr>
              <a:xfrm>
                <a:off x="1959202" y="1603524"/>
                <a:ext cx="4399034" cy="15591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r>
                  <a:rPr lang="en-US" sz="2160" b="1" u="sng" dirty="0">
                    <a:solidFill>
                      <a:srgbClr val="993300"/>
                    </a:solidFill>
                    <a:highlight>
                      <a:srgbClr val="C0C0C0"/>
                    </a:highlight>
                    <a:latin typeface="Times New Roman" panose="02020603050405020304" pitchFamily="18" charset="0"/>
                    <a:ea typeface="Lato Semibold" panose="020F0502020204030203" pitchFamily="34" charset="0"/>
                    <a:cs typeface="Times New Roman" panose="02020603050405020304" pitchFamily="18" charset="0"/>
                  </a:rPr>
                  <a:t>What I Achieved</a:t>
                </a:r>
              </a:p>
              <a:p>
                <a:pPr defTabSz="1097280">
                  <a:lnSpc>
                    <a:spcPts val="1000"/>
                  </a:lnSpc>
                </a:pPr>
                <a:endParaRPr lang="en-US" sz="2160" b="1" dirty="0">
                  <a:solidFill>
                    <a:schemeClr val="bg1">
                      <a:lumMod val="95000"/>
                    </a:schemeClr>
                  </a:solidFill>
                  <a:latin typeface="Times New Roman" panose="02020603050405020304" pitchFamily="18" charset="0"/>
                  <a:ea typeface="Lato Semibold" panose="020F0502020204030203" pitchFamily="34" charset="0"/>
                  <a:cs typeface="Times New Roman" panose="02020603050405020304" pitchFamily="18" charset="0"/>
                </a:endParaRP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Built a working LLM-based summarizer</a:t>
                </a: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Integrated Groq &amp; NewsAPI with LangChain</a:t>
                </a: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Created a clean, exportable UI</a:t>
                </a: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Used secure environment-based API access</a:t>
                </a:r>
                <a:endParaRPr lang="en-US" sz="1600"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34" name="Group 33">
                <a:extLst>
                  <a:ext uri="{FF2B5EF4-FFF2-40B4-BE49-F238E27FC236}">
                    <a16:creationId xmlns:a16="http://schemas.microsoft.com/office/drawing/2014/main" id="{F1CC658B-3E92-F6E8-AD7F-9E9FD3649951}"/>
                  </a:ext>
                </a:extLst>
              </p:cNvPr>
              <p:cNvGrpSpPr/>
              <p:nvPr/>
            </p:nvGrpSpPr>
            <p:grpSpPr>
              <a:xfrm>
                <a:off x="941877" y="1958923"/>
                <a:ext cx="930934" cy="586139"/>
                <a:chOff x="941877" y="2030601"/>
                <a:chExt cx="930934" cy="586139"/>
              </a:xfrm>
            </p:grpSpPr>
            <p:grpSp>
              <p:nvGrpSpPr>
                <p:cNvPr id="35" name="Group 34">
                  <a:extLst>
                    <a:ext uri="{FF2B5EF4-FFF2-40B4-BE49-F238E27FC236}">
                      <a16:creationId xmlns:a16="http://schemas.microsoft.com/office/drawing/2014/main" id="{CD12C061-8FC7-2E4A-9492-90F7FE8AC11A}"/>
                    </a:ext>
                  </a:extLst>
                </p:cNvPr>
                <p:cNvGrpSpPr/>
                <p:nvPr/>
              </p:nvGrpSpPr>
              <p:grpSpPr>
                <a:xfrm>
                  <a:off x="941877" y="2030601"/>
                  <a:ext cx="930934" cy="586139"/>
                  <a:chOff x="920816" y="2053524"/>
                  <a:chExt cx="1294484" cy="815037"/>
                </a:xfrm>
              </p:grpSpPr>
              <p:sp>
                <p:nvSpPr>
                  <p:cNvPr id="37" name="Rectangle: Rounded Corners 36">
                    <a:extLst>
                      <a:ext uri="{FF2B5EF4-FFF2-40B4-BE49-F238E27FC236}">
                        <a16:creationId xmlns:a16="http://schemas.microsoft.com/office/drawing/2014/main" id="{1A1F072A-1030-EB70-F6E5-406FF2E1544C}"/>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38" name="Rectangle: Rounded Corners 37">
                    <a:extLst>
                      <a:ext uri="{FF2B5EF4-FFF2-40B4-BE49-F238E27FC236}">
                        <a16:creationId xmlns:a16="http://schemas.microsoft.com/office/drawing/2014/main" id="{D067A10A-31B0-CEE4-EA7D-92D055A5BFDA}"/>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39" name="Rectangle: Rounded Corners 38">
                    <a:extLst>
                      <a:ext uri="{FF2B5EF4-FFF2-40B4-BE49-F238E27FC236}">
                        <a16:creationId xmlns:a16="http://schemas.microsoft.com/office/drawing/2014/main" id="{BE05C8A5-9543-6AC1-58FB-42AF9A02E31C}"/>
                      </a:ext>
                    </a:extLst>
                  </p:cNvPr>
                  <p:cNvSpPr/>
                  <p:nvPr/>
                </p:nvSpPr>
                <p:spPr>
                  <a:xfrm rot="2700000">
                    <a:off x="1160540" y="2053524"/>
                    <a:ext cx="815037" cy="815038"/>
                  </a:xfrm>
                  <a:prstGeom prst="roundRect">
                    <a:avLst>
                      <a:gd name="adj" fmla="val 914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grpSp>
            <p:sp>
              <p:nvSpPr>
                <p:cNvPr id="36" name="TextBox 2075">
                  <a:extLst>
                    <a:ext uri="{FF2B5EF4-FFF2-40B4-BE49-F238E27FC236}">
                      <a16:creationId xmlns:a16="http://schemas.microsoft.com/office/drawing/2014/main" id="{F27D0F9C-1DB8-98AA-3855-6530F5D11F06}"/>
                    </a:ext>
                  </a:extLst>
                </p:cNvPr>
                <p:cNvSpPr txBox="1"/>
                <p:nvPr/>
              </p:nvSpPr>
              <p:spPr>
                <a:xfrm>
                  <a:off x="1194786" y="2139004"/>
                  <a:ext cx="394338" cy="3539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r>
                    <a:rPr lang="en-US" sz="2160" b="1" dirty="0">
                      <a:solidFill>
                        <a:srgbClr val="FFFFFF"/>
                      </a:solidFill>
                      <a:latin typeface="Lora" pitchFamily="2" charset="0"/>
                    </a:rPr>
                    <a:t>01</a:t>
                  </a:r>
                </a:p>
              </p:txBody>
            </p:sp>
          </p:grpSp>
        </p:grpSp>
        <p:grpSp>
          <p:nvGrpSpPr>
            <p:cNvPr id="4" name="Group 3">
              <a:extLst>
                <a:ext uri="{FF2B5EF4-FFF2-40B4-BE49-F238E27FC236}">
                  <a16:creationId xmlns:a16="http://schemas.microsoft.com/office/drawing/2014/main" id="{5B7E5F6F-B94D-6175-6A1A-59E0004A4ED7}"/>
                </a:ext>
              </a:extLst>
            </p:cNvPr>
            <p:cNvGrpSpPr/>
            <p:nvPr/>
          </p:nvGrpSpPr>
          <p:grpSpPr>
            <a:xfrm>
              <a:off x="177403" y="3047417"/>
              <a:ext cx="6491167" cy="1586045"/>
              <a:chOff x="941877" y="2902268"/>
              <a:chExt cx="5409305" cy="1321704"/>
            </a:xfrm>
          </p:grpSpPr>
          <p:grpSp>
            <p:nvGrpSpPr>
              <p:cNvPr id="26" name="Group 25">
                <a:extLst>
                  <a:ext uri="{FF2B5EF4-FFF2-40B4-BE49-F238E27FC236}">
                    <a16:creationId xmlns:a16="http://schemas.microsoft.com/office/drawing/2014/main" id="{4F0ECC39-50E7-1273-5CC7-1EC3D0028961}"/>
                  </a:ext>
                </a:extLst>
              </p:cNvPr>
              <p:cNvGrpSpPr/>
              <p:nvPr/>
            </p:nvGrpSpPr>
            <p:grpSpPr>
              <a:xfrm>
                <a:off x="941877" y="3155188"/>
                <a:ext cx="930934" cy="586139"/>
                <a:chOff x="941877" y="3153033"/>
                <a:chExt cx="930934" cy="586139"/>
              </a:xfrm>
            </p:grpSpPr>
            <p:grpSp>
              <p:nvGrpSpPr>
                <p:cNvPr id="28" name="Group 27">
                  <a:extLst>
                    <a:ext uri="{FF2B5EF4-FFF2-40B4-BE49-F238E27FC236}">
                      <a16:creationId xmlns:a16="http://schemas.microsoft.com/office/drawing/2014/main" id="{C0451E0D-D406-814C-1928-E798ECF8FB68}"/>
                    </a:ext>
                  </a:extLst>
                </p:cNvPr>
                <p:cNvGrpSpPr/>
                <p:nvPr/>
              </p:nvGrpSpPr>
              <p:grpSpPr>
                <a:xfrm>
                  <a:off x="941877" y="3153033"/>
                  <a:ext cx="930934" cy="586139"/>
                  <a:chOff x="920816" y="2053524"/>
                  <a:chExt cx="1294484" cy="815037"/>
                </a:xfrm>
              </p:grpSpPr>
              <p:sp>
                <p:nvSpPr>
                  <p:cNvPr id="30" name="Rectangle: Rounded Corners 29">
                    <a:extLst>
                      <a:ext uri="{FF2B5EF4-FFF2-40B4-BE49-F238E27FC236}">
                        <a16:creationId xmlns:a16="http://schemas.microsoft.com/office/drawing/2014/main" id="{C8BD8D9B-09CB-8FEA-5040-834ECE519BBD}"/>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31" name="Rectangle: Rounded Corners 30">
                    <a:extLst>
                      <a:ext uri="{FF2B5EF4-FFF2-40B4-BE49-F238E27FC236}">
                        <a16:creationId xmlns:a16="http://schemas.microsoft.com/office/drawing/2014/main" id="{34E8DB87-D366-D92E-3525-FF0194AFC83B}"/>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32" name="Rectangle: Rounded Corners 31">
                    <a:extLst>
                      <a:ext uri="{FF2B5EF4-FFF2-40B4-BE49-F238E27FC236}">
                        <a16:creationId xmlns:a16="http://schemas.microsoft.com/office/drawing/2014/main" id="{2BB48DE6-7B0F-61B7-C57D-0312993E98EA}"/>
                      </a:ext>
                    </a:extLst>
                  </p:cNvPr>
                  <p:cNvSpPr/>
                  <p:nvPr/>
                </p:nvSpPr>
                <p:spPr>
                  <a:xfrm rot="2700000">
                    <a:off x="1160540" y="2053524"/>
                    <a:ext cx="815037" cy="815038"/>
                  </a:xfrm>
                  <a:prstGeom prst="roundRect">
                    <a:avLst>
                      <a:gd name="adj" fmla="val 91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grpSp>
            <p:sp>
              <p:nvSpPr>
                <p:cNvPr id="29" name="TextBox 2077">
                  <a:extLst>
                    <a:ext uri="{FF2B5EF4-FFF2-40B4-BE49-F238E27FC236}">
                      <a16:creationId xmlns:a16="http://schemas.microsoft.com/office/drawing/2014/main" id="{611AED97-EE9D-04B4-287B-5CDCFEDBA7A1}"/>
                    </a:ext>
                  </a:extLst>
                </p:cNvPr>
                <p:cNvSpPr txBox="1"/>
                <p:nvPr/>
              </p:nvSpPr>
              <p:spPr>
                <a:xfrm>
                  <a:off x="1194786" y="3261433"/>
                  <a:ext cx="423727" cy="35394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r>
                    <a:rPr lang="en-US" sz="2160" b="1" dirty="0">
                      <a:solidFill>
                        <a:srgbClr val="FFFFFF"/>
                      </a:solidFill>
                      <a:latin typeface="Lora" pitchFamily="2" charset="0"/>
                    </a:rPr>
                    <a:t>02</a:t>
                  </a:r>
                </a:p>
              </p:txBody>
            </p:sp>
          </p:grpSp>
          <p:sp>
            <p:nvSpPr>
              <p:cNvPr id="27" name="Rectangle 26">
                <a:extLst>
                  <a:ext uri="{FF2B5EF4-FFF2-40B4-BE49-F238E27FC236}">
                    <a16:creationId xmlns:a16="http://schemas.microsoft.com/office/drawing/2014/main" id="{1BEDF587-0926-C142-88F0-E30CAA5B4D03}"/>
                  </a:ext>
                </a:extLst>
              </p:cNvPr>
              <p:cNvSpPr/>
              <p:nvPr/>
            </p:nvSpPr>
            <p:spPr>
              <a:xfrm>
                <a:off x="1959201" y="2902268"/>
                <a:ext cx="4391981" cy="132170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r>
                  <a:rPr lang="en-US" sz="2160" b="1" u="sng" dirty="0">
                    <a:solidFill>
                      <a:srgbClr val="993300"/>
                    </a:solidFill>
                    <a:highlight>
                      <a:srgbClr val="C0C0C0"/>
                    </a:highlight>
                    <a:latin typeface="Times New Roman" panose="02020603050405020304" pitchFamily="18" charset="0"/>
                    <a:ea typeface="Lato Semibold" panose="020F0502020204030203" pitchFamily="34" charset="0"/>
                    <a:cs typeface="Times New Roman" panose="02020603050405020304" pitchFamily="18" charset="0"/>
                  </a:rPr>
                  <a:t>Why It Matters</a:t>
                </a:r>
              </a:p>
              <a:p>
                <a:pPr defTabSz="1097280">
                  <a:lnSpc>
                    <a:spcPts val="1000"/>
                  </a:lnSpc>
                </a:pPr>
                <a:endParaRPr lang="en-US" sz="2160" b="1" dirty="0">
                  <a:solidFill>
                    <a:srgbClr val="595959"/>
                  </a:solidFill>
                  <a:latin typeface="Times New Roman" panose="02020603050405020304" pitchFamily="18" charset="0"/>
                  <a:ea typeface="Lato Semibold" panose="020F0502020204030203" pitchFamily="34" charset="0"/>
                  <a:cs typeface="Times New Roman" panose="02020603050405020304" pitchFamily="18" charset="0"/>
                </a:endParaRP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Saves time for users</a:t>
                </a: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Provides accurate, instant news summaries</a:t>
                </a:r>
              </a:p>
              <a:p>
                <a:pPr defTabSz="1097280"/>
                <a:r>
                  <a:rPr lang="en-IN" sz="1400" dirty="0">
                    <a:solidFill>
                      <a:schemeClr val="bg1">
                        <a:lumMod val="95000"/>
                      </a:schemeClr>
                    </a:solidFill>
                    <a:latin typeface="Times New Roman" panose="02020603050405020304" pitchFamily="18" charset="0"/>
                    <a:cs typeface="Times New Roman" panose="02020603050405020304" pitchFamily="18" charset="0"/>
                  </a:rPr>
                  <a:t>Fully usable tool for research or awareness</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B60B63E4-94B0-B691-9416-31EFE92E971E}"/>
                </a:ext>
              </a:extLst>
            </p:cNvPr>
            <p:cNvGrpSpPr/>
            <p:nvPr/>
          </p:nvGrpSpPr>
          <p:grpSpPr>
            <a:xfrm>
              <a:off x="261170" y="4793954"/>
              <a:ext cx="6480412" cy="1870963"/>
              <a:chOff x="941877" y="4015558"/>
              <a:chExt cx="5400343" cy="1559135"/>
            </a:xfrm>
          </p:grpSpPr>
          <p:sp>
            <p:nvSpPr>
              <p:cNvPr id="19" name="Rectangle 18">
                <a:extLst>
                  <a:ext uri="{FF2B5EF4-FFF2-40B4-BE49-F238E27FC236}">
                    <a16:creationId xmlns:a16="http://schemas.microsoft.com/office/drawing/2014/main" id="{BEBE53BE-E129-4A24-B30B-524EF59FA75E}"/>
                  </a:ext>
                </a:extLst>
              </p:cNvPr>
              <p:cNvSpPr/>
              <p:nvPr/>
            </p:nvSpPr>
            <p:spPr>
              <a:xfrm>
                <a:off x="1950238" y="4015558"/>
                <a:ext cx="4391982" cy="15591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tabLst>
                    <a:tab pos="540000" algn="l"/>
                  </a:tabLst>
                </a:pPr>
                <a:r>
                  <a:rPr lang="en-US" sz="2160" b="1" u="sng" dirty="0">
                    <a:solidFill>
                      <a:srgbClr val="993300"/>
                    </a:solidFill>
                    <a:highlight>
                      <a:srgbClr val="C0C0C0"/>
                    </a:highlight>
                    <a:latin typeface="Times New Roman" panose="02020603050405020304" pitchFamily="18" charset="0"/>
                    <a:ea typeface="Lato Semibold" panose="020F0502020204030203" pitchFamily="34" charset="0"/>
                    <a:cs typeface="Times New Roman" panose="02020603050405020304" pitchFamily="18" charset="0"/>
                  </a:rPr>
                  <a:t>What I Learned</a:t>
                </a:r>
              </a:p>
              <a:p>
                <a:pPr defTabSz="1097280">
                  <a:lnSpc>
                    <a:spcPts val="1000"/>
                  </a:lnSpc>
                  <a:tabLst>
                    <a:tab pos="540000" algn="l"/>
                  </a:tabLst>
                </a:pPr>
                <a:endParaRPr lang="en-US" sz="2160" b="1" u="sng" dirty="0">
                  <a:solidFill>
                    <a:srgbClr val="993300"/>
                  </a:solidFill>
                  <a:latin typeface="Times New Roman" panose="02020603050405020304" pitchFamily="18" charset="0"/>
                  <a:ea typeface="Lato Semibold" panose="020F0502020204030203" pitchFamily="34" charset="0"/>
                  <a:cs typeface="Times New Roman" panose="02020603050405020304" pitchFamily="18" charset="0"/>
                </a:endParaRP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Prompt engineering for summarization</a:t>
                </a: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API key security with .env</a:t>
                </a:r>
              </a:p>
              <a:p>
                <a:pPr>
                  <a:tabLst>
                    <a:tab pos="540000" algn="l"/>
                  </a:tabLst>
                </a:pPr>
                <a:r>
                  <a:rPr lang="en-IN" sz="1400" dirty="0" err="1">
                    <a:solidFill>
                      <a:schemeClr val="bg1">
                        <a:lumMod val="95000"/>
                      </a:schemeClr>
                    </a:solidFill>
                    <a:latin typeface="Times New Roman" panose="02020603050405020304" pitchFamily="18" charset="0"/>
                    <a:cs typeface="Times New Roman" panose="02020603050405020304" pitchFamily="18" charset="0"/>
                  </a:rPr>
                  <a:t>Streamlit</a:t>
                </a:r>
                <a:r>
                  <a:rPr lang="en-IN" sz="1400" dirty="0">
                    <a:solidFill>
                      <a:schemeClr val="bg1">
                        <a:lumMod val="95000"/>
                      </a:schemeClr>
                    </a:solidFill>
                    <a:latin typeface="Times New Roman" panose="02020603050405020304" pitchFamily="18" charset="0"/>
                    <a:cs typeface="Times New Roman" panose="02020603050405020304" pitchFamily="18" charset="0"/>
                  </a:rPr>
                  <a:t> UI/UX design</a:t>
                </a: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Report generation using </a:t>
                </a:r>
                <a:r>
                  <a:rPr lang="en-IN" sz="1400" dirty="0" err="1">
                    <a:solidFill>
                      <a:schemeClr val="bg1">
                        <a:lumMod val="95000"/>
                      </a:schemeClr>
                    </a:solidFill>
                    <a:latin typeface="Times New Roman" panose="02020603050405020304" pitchFamily="18" charset="0"/>
                    <a:cs typeface="Times New Roman" panose="02020603050405020304" pitchFamily="18" charset="0"/>
                  </a:rPr>
                  <a:t>ReportLab</a:t>
                </a:r>
                <a:endParaRPr lang="en-IN" sz="1400"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09A56C0C-BB0C-9625-60B3-D2D0D8F59328}"/>
                  </a:ext>
                </a:extLst>
              </p:cNvPr>
              <p:cNvGrpSpPr/>
              <p:nvPr/>
            </p:nvGrpSpPr>
            <p:grpSpPr>
              <a:xfrm>
                <a:off x="941877" y="4277617"/>
                <a:ext cx="930934" cy="586139"/>
                <a:chOff x="941877" y="4275462"/>
                <a:chExt cx="930934" cy="586139"/>
              </a:xfrm>
            </p:grpSpPr>
            <p:grpSp>
              <p:nvGrpSpPr>
                <p:cNvPr id="21" name="Group 20">
                  <a:extLst>
                    <a:ext uri="{FF2B5EF4-FFF2-40B4-BE49-F238E27FC236}">
                      <a16:creationId xmlns:a16="http://schemas.microsoft.com/office/drawing/2014/main" id="{18B390D2-4C27-0B5B-7497-3995A3B911CA}"/>
                    </a:ext>
                  </a:extLst>
                </p:cNvPr>
                <p:cNvGrpSpPr/>
                <p:nvPr/>
              </p:nvGrpSpPr>
              <p:grpSpPr>
                <a:xfrm>
                  <a:off x="941877" y="4275462"/>
                  <a:ext cx="930934" cy="586139"/>
                  <a:chOff x="920816" y="2053524"/>
                  <a:chExt cx="1294484" cy="815037"/>
                </a:xfrm>
              </p:grpSpPr>
              <p:sp>
                <p:nvSpPr>
                  <p:cNvPr id="23" name="Rectangle: Rounded Corners 22">
                    <a:extLst>
                      <a:ext uri="{FF2B5EF4-FFF2-40B4-BE49-F238E27FC236}">
                        <a16:creationId xmlns:a16="http://schemas.microsoft.com/office/drawing/2014/main" id="{C878B626-A3E3-ED0B-AA5F-EE0EF95D22F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24" name="Rectangle: Rounded Corners 23">
                    <a:extLst>
                      <a:ext uri="{FF2B5EF4-FFF2-40B4-BE49-F238E27FC236}">
                        <a16:creationId xmlns:a16="http://schemas.microsoft.com/office/drawing/2014/main" id="{C682D4F2-B5CC-81B8-89AB-BA3EC0AFD3C8}"/>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sp>
                <p:nvSpPr>
                  <p:cNvPr id="25" name="Rectangle: Rounded Corners 24">
                    <a:extLst>
                      <a:ext uri="{FF2B5EF4-FFF2-40B4-BE49-F238E27FC236}">
                        <a16:creationId xmlns:a16="http://schemas.microsoft.com/office/drawing/2014/main" id="{43B9ED7A-922F-A5E8-8024-8DE6877E83CE}"/>
                      </a:ext>
                    </a:extLst>
                  </p:cNvPr>
                  <p:cNvSpPr/>
                  <p:nvPr/>
                </p:nvSpPr>
                <p:spPr>
                  <a:xfrm rot="2700000">
                    <a:off x="1160540" y="2053524"/>
                    <a:ext cx="815037" cy="815038"/>
                  </a:xfrm>
                  <a:prstGeom prst="roundRect">
                    <a:avLst>
                      <a:gd name="adj" fmla="val 91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endParaRPr lang="en-US" sz="2160" dirty="0">
                      <a:solidFill>
                        <a:srgbClr val="FFFFFF"/>
                      </a:solidFill>
                      <a:latin typeface="Calibri" panose="020F0502020204030204"/>
                    </a:endParaRPr>
                  </a:p>
                </p:txBody>
              </p:sp>
            </p:grpSp>
            <p:sp>
              <p:nvSpPr>
                <p:cNvPr id="22" name="TextBox 2078">
                  <a:extLst>
                    <a:ext uri="{FF2B5EF4-FFF2-40B4-BE49-F238E27FC236}">
                      <a16:creationId xmlns:a16="http://schemas.microsoft.com/office/drawing/2014/main" id="{191ED860-CFED-4CAB-084D-4FFEEA2B3D71}"/>
                    </a:ext>
                  </a:extLst>
                </p:cNvPr>
                <p:cNvSpPr txBox="1"/>
                <p:nvPr/>
              </p:nvSpPr>
              <p:spPr>
                <a:xfrm>
                  <a:off x="1194786" y="4372573"/>
                  <a:ext cx="430407" cy="35394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r>
                    <a:rPr lang="en-US" sz="2160" b="1" dirty="0">
                      <a:solidFill>
                        <a:srgbClr val="FFFFFF"/>
                      </a:solidFill>
                      <a:latin typeface="Lora" pitchFamily="2" charset="0"/>
                    </a:rPr>
                    <a:t>03</a:t>
                  </a:r>
                </a:p>
              </p:txBody>
            </p:sp>
          </p:grpSp>
        </p:grpSp>
        <p:sp>
          <p:nvSpPr>
            <p:cNvPr id="6" name="Text 0">
              <a:extLst>
                <a:ext uri="{FF2B5EF4-FFF2-40B4-BE49-F238E27FC236}">
                  <a16:creationId xmlns:a16="http://schemas.microsoft.com/office/drawing/2014/main" id="{99C2AD81-7A3D-9587-BDBF-7140C1B6FBE3}"/>
                </a:ext>
              </a:extLst>
            </p:cNvPr>
            <p:cNvSpPr/>
            <p:nvPr/>
          </p:nvSpPr>
          <p:spPr>
            <a:xfrm>
              <a:off x="-160476" y="-279274"/>
              <a:ext cx="14630400" cy="600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00"/>
                </a:lnSpc>
                <a:buNone/>
              </a:pPr>
              <a:r>
                <a:rPr lang="en-US" sz="3200" b="1" u="sng" dirty="0">
                  <a:solidFill>
                    <a:srgbClr val="993300"/>
                  </a:solidFill>
                  <a:highlight>
                    <a:srgbClr val="C0C0C0"/>
                  </a:highlight>
                  <a:latin typeface="Times New Roman" panose="02020603050405020304" pitchFamily="18" charset="0"/>
                  <a:ea typeface="Nunito Semi Bold" pitchFamily="34" charset="-122"/>
                  <a:cs typeface="Times New Roman" panose="02020603050405020304" pitchFamily="18" charset="0"/>
                </a:rPr>
                <a:t> Results, Impact, Learnings &amp; Future Enhancements </a:t>
              </a:r>
              <a:endParaRPr lang="en-US" sz="3200" b="1" u="sng" dirty="0">
                <a:solidFill>
                  <a:srgbClr val="993300"/>
                </a:solidFill>
                <a:highlight>
                  <a:srgbClr val="C0C0C0"/>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8ABF140-A5A6-0A81-5E34-A925F70CE449}"/>
                </a:ext>
              </a:extLst>
            </p:cNvPr>
            <p:cNvPicPr>
              <a:picLocks noChangeAspect="1"/>
            </p:cNvPicPr>
            <p:nvPr/>
          </p:nvPicPr>
          <p:blipFill>
            <a:blip r:embed="rId2"/>
            <a:srcRect/>
            <a:stretch/>
          </p:blipFill>
          <p:spPr>
            <a:xfrm>
              <a:off x="6929225" y="883033"/>
              <a:ext cx="3896953" cy="27617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62670F0-4666-8E5C-A5AA-E5E87174F543}"/>
                </a:ext>
              </a:extLst>
            </p:cNvPr>
            <p:cNvPicPr>
              <a:picLocks noChangeAspect="1"/>
            </p:cNvPicPr>
            <p:nvPr/>
          </p:nvPicPr>
          <p:blipFill>
            <a:blip r:embed="rId3"/>
            <a:srcRect/>
            <a:stretch/>
          </p:blipFill>
          <p:spPr>
            <a:xfrm>
              <a:off x="10950532" y="871460"/>
              <a:ext cx="3519392" cy="27733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76FFF4F-99FE-2207-847F-F4B97B005CAC}"/>
                </a:ext>
              </a:extLst>
            </p:cNvPr>
            <p:cNvPicPr>
              <a:picLocks noChangeAspect="1" noChangeArrowheads="1"/>
            </p:cNvPicPr>
            <p:nvPr/>
          </p:nvPicPr>
          <p:blipFill>
            <a:blip r:embed="rId4"/>
            <a:srcRect/>
            <a:stretch/>
          </p:blipFill>
          <p:spPr bwMode="auto">
            <a:xfrm>
              <a:off x="10950531" y="4159567"/>
              <a:ext cx="3525234" cy="35859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189505D-2893-B1FF-3810-E36BA6D0F9B1}"/>
                </a:ext>
              </a:extLst>
            </p:cNvPr>
            <p:cNvPicPr>
              <a:picLocks noChangeAspect="1"/>
            </p:cNvPicPr>
            <p:nvPr/>
          </p:nvPicPr>
          <p:blipFill>
            <a:blip r:embed="rId5"/>
            <a:srcRect/>
            <a:stretch/>
          </p:blipFill>
          <p:spPr>
            <a:xfrm>
              <a:off x="6940374" y="4159566"/>
              <a:ext cx="3885802" cy="3585978"/>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6D8E6B78-CA99-38E3-7515-48AF4CE29F86}"/>
                </a:ext>
              </a:extLst>
            </p:cNvPr>
            <p:cNvGrpSpPr/>
            <p:nvPr/>
          </p:nvGrpSpPr>
          <p:grpSpPr>
            <a:xfrm>
              <a:off x="250415" y="6755938"/>
              <a:ext cx="7200252" cy="1797699"/>
              <a:chOff x="941877" y="5040492"/>
              <a:chExt cx="5788709" cy="1498081"/>
            </a:xfrm>
          </p:grpSpPr>
          <p:sp>
            <p:nvSpPr>
              <p:cNvPr id="12" name="Rectangle 11">
                <a:extLst>
                  <a:ext uri="{FF2B5EF4-FFF2-40B4-BE49-F238E27FC236}">
                    <a16:creationId xmlns:a16="http://schemas.microsoft.com/office/drawing/2014/main" id="{3CB44A35-CDF2-76E1-FF8E-5315A986F5FC}"/>
                  </a:ext>
                </a:extLst>
              </p:cNvPr>
              <p:cNvSpPr/>
              <p:nvPr/>
            </p:nvSpPr>
            <p:spPr>
              <a:xfrm>
                <a:off x="1959202" y="5040492"/>
                <a:ext cx="4771384" cy="14980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tabLst>
                    <a:tab pos="540000" algn="l"/>
                  </a:tabLst>
                </a:pPr>
                <a:r>
                  <a:rPr lang="en-US" b="1" u="sng" dirty="0">
                    <a:solidFill>
                      <a:srgbClr val="993300"/>
                    </a:solidFill>
                    <a:highlight>
                      <a:srgbClr val="C0C0C0"/>
                    </a:highlight>
                    <a:latin typeface="Times New Roman" panose="02020603050405020304" pitchFamily="18" charset="0"/>
                    <a:ea typeface="Lato Semibold" panose="020F0502020204030203" pitchFamily="34" charset="0"/>
                    <a:cs typeface="Times New Roman" panose="02020603050405020304" pitchFamily="18" charset="0"/>
                  </a:rPr>
                  <a:t>Key Outcomes &amp; Milestones</a:t>
                </a:r>
              </a:p>
              <a:p>
                <a:pPr defTabSz="1097280">
                  <a:lnSpc>
                    <a:spcPts val="1000"/>
                  </a:lnSpc>
                  <a:tabLst>
                    <a:tab pos="540000" algn="l"/>
                  </a:tabLst>
                </a:pPr>
                <a:endParaRPr lang="en-US" sz="2160" b="1" dirty="0">
                  <a:solidFill>
                    <a:srgbClr val="595959"/>
                  </a:solidFill>
                  <a:latin typeface="Times New Roman" panose="02020603050405020304" pitchFamily="18" charset="0"/>
                  <a:ea typeface="Lato Semibold" panose="020F0502020204030203" pitchFamily="34" charset="0"/>
                  <a:cs typeface="Times New Roman" panose="02020603050405020304" pitchFamily="18" charset="0"/>
                </a:endParaRPr>
              </a:p>
              <a:p>
                <a:pPr>
                  <a:tabLst>
                    <a:tab pos="540000" algn="l"/>
                  </a:tabLst>
                </a:pPr>
                <a:r>
                  <a:rPr lang="en-IN" sz="1400" dirty="0">
                    <a:latin typeface="Times New Roman" panose="02020603050405020304" pitchFamily="18" charset="0"/>
                    <a:cs typeface="Times New Roman" panose="02020603050405020304" pitchFamily="18" charset="0"/>
                  </a:rPr>
                  <a:t> </a:t>
                </a:r>
                <a:r>
                  <a:rPr lang="en-IN" sz="1400" dirty="0">
                    <a:solidFill>
                      <a:schemeClr val="bg1">
                        <a:lumMod val="95000"/>
                      </a:schemeClr>
                    </a:solidFill>
                    <a:latin typeface="Times New Roman" panose="02020603050405020304" pitchFamily="18" charset="0"/>
                    <a:cs typeface="Times New Roman" panose="02020603050405020304" pitchFamily="18" charset="0"/>
                  </a:rPr>
                  <a:t>Fully working, smart news research tool</a:t>
                </a: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 Real-time summarization with AI</a:t>
                </a: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 Deployed Streamlit app with export + security</a:t>
                </a:r>
              </a:p>
              <a:p>
                <a:pPr>
                  <a:tabLst>
                    <a:tab pos="540000" algn="l"/>
                  </a:tabLst>
                </a:pPr>
                <a:r>
                  <a:rPr lang="en-IN" sz="1400" dirty="0">
                    <a:solidFill>
                      <a:schemeClr val="bg1">
                        <a:lumMod val="95000"/>
                      </a:schemeClr>
                    </a:solidFill>
                    <a:latin typeface="Times New Roman" panose="02020603050405020304" pitchFamily="18" charset="0"/>
                    <a:cs typeface="Times New Roman" panose="02020603050405020304" pitchFamily="18" charset="0"/>
                  </a:rPr>
                  <a:t> Made it accessible via public link + demo</a:t>
                </a:r>
              </a:p>
            </p:txBody>
          </p:sp>
          <p:grpSp>
            <p:nvGrpSpPr>
              <p:cNvPr id="13" name="Group 12">
                <a:extLst>
                  <a:ext uri="{FF2B5EF4-FFF2-40B4-BE49-F238E27FC236}">
                    <a16:creationId xmlns:a16="http://schemas.microsoft.com/office/drawing/2014/main" id="{1CEE6B36-E0B9-B788-772F-57CD7A0356A1}"/>
                  </a:ext>
                </a:extLst>
              </p:cNvPr>
              <p:cNvGrpSpPr/>
              <p:nvPr/>
            </p:nvGrpSpPr>
            <p:grpSpPr>
              <a:xfrm>
                <a:off x="941877" y="5326212"/>
                <a:ext cx="930934" cy="586139"/>
                <a:chOff x="941877" y="5397890"/>
                <a:chExt cx="930934" cy="586139"/>
              </a:xfrm>
            </p:grpSpPr>
            <p:grpSp>
              <p:nvGrpSpPr>
                <p:cNvPr id="14" name="Group 13">
                  <a:extLst>
                    <a:ext uri="{FF2B5EF4-FFF2-40B4-BE49-F238E27FC236}">
                      <a16:creationId xmlns:a16="http://schemas.microsoft.com/office/drawing/2014/main" id="{CC2D770C-81BF-2265-21AC-25D72F7E49A3}"/>
                    </a:ext>
                  </a:extLst>
                </p:cNvPr>
                <p:cNvGrpSpPr/>
                <p:nvPr/>
              </p:nvGrpSpPr>
              <p:grpSpPr>
                <a:xfrm>
                  <a:off x="941877" y="5397890"/>
                  <a:ext cx="930934" cy="586139"/>
                  <a:chOff x="920816" y="2053524"/>
                  <a:chExt cx="1294484" cy="815037"/>
                </a:xfrm>
              </p:grpSpPr>
              <p:sp>
                <p:nvSpPr>
                  <p:cNvPr id="16" name="Rectangle: Rounded Corners 15">
                    <a:extLst>
                      <a:ext uri="{FF2B5EF4-FFF2-40B4-BE49-F238E27FC236}">
                        <a16:creationId xmlns:a16="http://schemas.microsoft.com/office/drawing/2014/main" id="{87F9BFDF-4F39-8FA2-FC90-0DE1BA278251}"/>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DA1FB764-92B3-3E93-8D56-150526F8F76D}"/>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02138F9C-2567-412F-C0F7-543D8E55C5ED}"/>
                      </a:ext>
                    </a:extLst>
                  </p:cNvPr>
                  <p:cNvSpPr/>
                  <p:nvPr/>
                </p:nvSpPr>
                <p:spPr>
                  <a:xfrm rot="2700000">
                    <a:off x="1160540" y="2053524"/>
                    <a:ext cx="815037" cy="815038"/>
                  </a:xfrm>
                  <a:prstGeom prst="roundRect">
                    <a:avLst>
                      <a:gd name="adj" fmla="val 91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5" name="TextBox 9">
                  <a:extLst>
                    <a:ext uri="{FF2B5EF4-FFF2-40B4-BE49-F238E27FC236}">
                      <a16:creationId xmlns:a16="http://schemas.microsoft.com/office/drawing/2014/main" id="{0D43AE15-B0F6-B65D-2625-F1841BDAD9CE}"/>
                    </a:ext>
                  </a:extLst>
                </p:cNvPr>
                <p:cNvSpPr txBox="1"/>
                <p:nvPr/>
              </p:nvSpPr>
              <p:spPr>
                <a:xfrm>
                  <a:off x="1203144" y="5515982"/>
                  <a:ext cx="411369" cy="3539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Georgia Pro Cond" panose="02040506050405020303" pitchFamily="18" charset="0"/>
                    </a:rPr>
                    <a:t>04</a:t>
                  </a:r>
                </a:p>
              </p:txBody>
            </p:sp>
          </p:grpSp>
        </p:grpSp>
      </p:grpSp>
    </p:spTree>
    <p:extLst>
      <p:ext uri="{BB962C8B-B14F-4D97-AF65-F5344CB8AC3E}">
        <p14:creationId xmlns:p14="http://schemas.microsoft.com/office/powerpoint/2010/main" val="315571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0CA7E-8DE0-9B18-E5DE-A36F042B2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992" y="69857"/>
            <a:ext cx="5528525" cy="6704145"/>
          </a:xfrm>
          <a:prstGeom prst="rect">
            <a:avLst/>
          </a:prstGeom>
        </p:spPr>
      </p:pic>
      <p:sp>
        <p:nvSpPr>
          <p:cNvPr id="5" name="TextBox 4">
            <a:extLst>
              <a:ext uri="{FF2B5EF4-FFF2-40B4-BE49-F238E27FC236}">
                <a16:creationId xmlns:a16="http://schemas.microsoft.com/office/drawing/2014/main" id="{89B6026F-57B9-F327-1BF1-B50273A12DA7}"/>
              </a:ext>
            </a:extLst>
          </p:cNvPr>
          <p:cNvSpPr txBox="1"/>
          <p:nvPr/>
        </p:nvSpPr>
        <p:spPr>
          <a:xfrm>
            <a:off x="0" y="69857"/>
            <a:ext cx="6094428" cy="584775"/>
          </a:xfrm>
          <a:prstGeom prst="rect">
            <a:avLst/>
          </a:prstGeom>
          <a:noFill/>
          <a:ln>
            <a:solidFill>
              <a:schemeClr val="tx2"/>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sng" strike="noStrike" kern="1200" cap="none" spc="0" normalizeH="0" baseline="0" noProof="0" dirty="0">
                <a:ln>
                  <a:noFill/>
                </a:ln>
                <a:solidFill>
                  <a:srgbClr val="993300"/>
                </a:solidFill>
                <a:effectLst>
                  <a:outerShdw blurRad="38100" dist="38100" dir="2700000" algn="tl">
                    <a:srgbClr val="000000">
                      <a:alpha val="43137"/>
                    </a:srgbClr>
                  </a:outerShdw>
                </a:effectLst>
                <a:highlight>
                  <a:srgbClr val="C0C0C0"/>
                </a:highlight>
                <a:uLnTx/>
                <a:uFillTx/>
                <a:latin typeface="Times New Roman" panose="02020603050405020304" pitchFamily="18" charset="0"/>
                <a:ea typeface="Nunito Semi Bold" pitchFamily="34" charset="-122"/>
                <a:cs typeface="Times New Roman" panose="02020603050405020304" pitchFamily="18" charset="0"/>
              </a:rPr>
              <a:t>🚀 Deployment &amp; Links</a:t>
            </a:r>
            <a:endParaRPr kumimoji="0" lang="en-US" sz="3200" b="1" i="0" u="sng" strike="noStrike" kern="1200" cap="none" spc="0" normalizeH="0" baseline="0" noProof="0" dirty="0">
              <a:ln>
                <a:noFill/>
              </a:ln>
              <a:solidFill>
                <a:srgbClr val="993300"/>
              </a:solidFill>
              <a:effectLst>
                <a:outerShdw blurRad="38100" dist="38100" dir="2700000" algn="tl">
                  <a:srgbClr val="000000">
                    <a:alpha val="43137"/>
                  </a:srgbClr>
                </a:outerShdw>
              </a:effectLst>
              <a:highlight>
                <a:srgbClr val="C0C0C0"/>
              </a:highligh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202755-D8C7-7E8B-A9CB-49076313877C}"/>
              </a:ext>
            </a:extLst>
          </p:cNvPr>
          <p:cNvSpPr txBox="1"/>
          <p:nvPr/>
        </p:nvSpPr>
        <p:spPr>
          <a:xfrm>
            <a:off x="426563" y="1089912"/>
            <a:ext cx="5323787" cy="5324535"/>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Deployment Highlights</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defRPr/>
            </a:pPr>
            <a:r>
              <a:rPr kumimoji="0" lang="en-IN" sz="20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 One-click web access</a:t>
            </a:r>
          </a:p>
          <a:p>
            <a:pPr marL="742950" lvl="1" indent="-285750">
              <a:buFont typeface="Arial" panose="020B0604020202020204" pitchFamily="34" charset="0"/>
              <a:buChar char="•"/>
              <a:defRPr/>
            </a:pPr>
            <a:r>
              <a:rPr kumimoji="0" lang="en-IN" sz="20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 Clean UI with hinting and placeholder text</a:t>
            </a:r>
          </a:p>
          <a:p>
            <a:pPr marL="742950" lvl="1" indent="-285750">
              <a:buFont typeface="Arial" panose="020B0604020202020204" pitchFamily="34" charset="0"/>
              <a:buChar char="•"/>
              <a:defRPr/>
            </a:pPr>
            <a:r>
              <a:rPr kumimoji="0" lang="en-IN" sz="20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 Secure environment variables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2000" dirty="0">
              <a:solidFill>
                <a:prstClr val="black"/>
              </a:solidFill>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0">
              <a:defRPr/>
            </a:pPr>
            <a:r>
              <a:rPr lang="en-IN" sz="2000" b="1" u="sng" dirty="0">
                <a:solidFill>
                  <a:srgbClr val="993300"/>
                </a:solidFill>
                <a:highlight>
                  <a:srgbClr val="C0C0C0"/>
                </a:highlight>
                <a:latin typeface="Times New Roman" panose="02020603050405020304" pitchFamily="18" charset="0"/>
                <a:cs typeface="Times New Roman" panose="02020603050405020304" pitchFamily="18" charset="0"/>
              </a:rPr>
              <a:t>✅ Full Feature List</a:t>
            </a:r>
          </a:p>
          <a:p>
            <a:pPr lvl="0">
              <a:lnSpc>
                <a:spcPts val="1200"/>
              </a:lnSpc>
              <a:defRPr/>
            </a:pPr>
            <a:endParaRPr lang="en-IN" sz="2000" dirty="0">
              <a:solidFill>
                <a:prstClr val="black"/>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Login authentication</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LLM-powered summarization</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Real-time news fetching</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Quick query buttons</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TXT &amp; PDF export</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Query history</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Styled responsive UI</a:t>
            </a:r>
          </a:p>
          <a:p>
            <a:pPr marL="742950" lvl="1" indent="-285750">
              <a:buFont typeface="Arial" panose="020B0604020202020204" pitchFamily="34" charset="0"/>
              <a:buChar char="•"/>
              <a:defRPr/>
            </a:pPr>
            <a:r>
              <a:rPr lang="en-IN" sz="2000" dirty="0">
                <a:solidFill>
                  <a:schemeClr val="bg1">
                    <a:lumMod val="95000"/>
                  </a:schemeClr>
                </a:solidFill>
                <a:latin typeface="Times New Roman" panose="02020603050405020304" pitchFamily="18" charset="0"/>
                <a:cs typeface="Times New Roman" panose="02020603050405020304" pitchFamily="18" charset="0"/>
              </a:rPr>
              <a:t>🧼 Reset all input feature</a:t>
            </a:r>
          </a:p>
        </p:txBody>
      </p:sp>
    </p:spTree>
    <p:extLst>
      <p:ext uri="{BB962C8B-B14F-4D97-AF65-F5344CB8AC3E}">
        <p14:creationId xmlns:p14="http://schemas.microsoft.com/office/powerpoint/2010/main" val="21675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74201E-86C2-FC41-CB09-8B402C3776AB}"/>
              </a:ext>
            </a:extLst>
          </p:cNvPr>
          <p:cNvSpPr>
            <a:spLocks noChangeArrowheads="1"/>
          </p:cNvSpPr>
          <p:nvPr/>
        </p:nvSpPr>
        <p:spPr bwMode="auto">
          <a:xfrm>
            <a:off x="161914" y="1067863"/>
            <a:ext cx="11868172" cy="56323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Here is a detailed and well-structured conclusion for your presentation on "Building a News Research Tool": The development of the News Research Tool demonstrates the powerful integration of advanced AI technologies with real-time data sources to revolutionize how news is consumed and analyzed. By leveraging </a:t>
            </a:r>
            <a:r>
              <a:rPr kumimoji="0" lang="en-US" altLang="en-US"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LangChain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Groq’s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LLaMA3 model, and News API, the tool provides users with instant access to the latest news, summarized into clear and concise bullet points. This approach addresses the information overload in today’s media environment by enabling faster, more efficient consumption of vast amounts of news content.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tool’s design emphasizes user experience through its clean, interactive </a:t>
            </a:r>
            <a:r>
              <a:rPr kumimoji="0" lang="en-US" altLang="en-US"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Streamlit</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-based interface, including features like secure login, query history, example buttons for quick starts, and export options to TXT and PDF. The backend orchestration ensures accurate summarization by processing multiple recent articles per query, prioritizing relevance, and maintaining fidelity to source content without hallucination.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This project highlights the importance of prompt engineering, API security through environment variables, and seamless UI integration for building scalable AI applications. The live deployment proves the practicality of AI-assisted news research for journalists, researchers, students, and everyday users seeking trustworthy, fast insights.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Going forward, this tool can be expanded by adding multi-language support, deeper sentiment analysis, and integration with additional news sources for broader coverage. Overall, the News Research Tool exemplifies how AI can empower users with smarter, contextual, and time-saving news analysis, marking a significant step toward the future of digital information consumption.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This project showcases a blend of technical rigor, practical utility, and user-centric design, making it a valuable asset in the age of digital news and AI technology convergence.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 name="Flowchart: Terminator 2">
            <a:extLst>
              <a:ext uri="{FF2B5EF4-FFF2-40B4-BE49-F238E27FC236}">
                <a16:creationId xmlns:a16="http://schemas.microsoft.com/office/drawing/2014/main" id="{50B20C03-6DFC-63B2-EDB9-48E6C5E716A8}"/>
              </a:ext>
            </a:extLst>
          </p:cNvPr>
          <p:cNvSpPr/>
          <p:nvPr/>
        </p:nvSpPr>
        <p:spPr>
          <a:xfrm>
            <a:off x="3804354" y="239890"/>
            <a:ext cx="3666067" cy="651933"/>
          </a:xfrm>
          <a:prstGeom prst="flowChartTerminator">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IN" sz="4000" u="sng" dirty="0">
                <a:ln w="22225">
                  <a:solidFill>
                    <a:schemeClr val="accent2"/>
                  </a:solidFill>
                  <a:prstDash val="solid"/>
                </a:ln>
                <a:solidFill>
                  <a:srgbClr val="993300"/>
                </a:solidFill>
                <a:latin typeface="Times New Roman" panose="02020603050405020304" pitchFamily="18" charset="0"/>
                <a:cs typeface="Times New Roman" panose="02020603050405020304" pitchFamily="18" charset="0"/>
              </a:rPr>
              <a:t>Conclusion</a:t>
            </a:r>
            <a:endParaRPr lang="en-IN" sz="3200" u="sng" dirty="0">
              <a:ln w="22225">
                <a:solidFill>
                  <a:schemeClr val="accent2"/>
                </a:solidFill>
                <a:prstDash val="solid"/>
              </a:ln>
              <a:solidFill>
                <a:srgbClr val="99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524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857C9D1A-3D16-B23C-6F40-4B540CA7D112}"/>
              </a:ext>
            </a:extLst>
          </p:cNvPr>
          <p:cNvSpPr/>
          <p:nvPr/>
        </p:nvSpPr>
        <p:spPr>
          <a:xfrm>
            <a:off x="1422401" y="1329266"/>
            <a:ext cx="8940800" cy="4199467"/>
          </a:xfrm>
          <a:prstGeom prst="horizontalScroll">
            <a:avLst/>
          </a:prstGeom>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1500" dirty="0">
                <a:solidFill>
                  <a:schemeClr val="accent4">
                    <a:lumMod val="40000"/>
                    <a:lumOff val="60000"/>
                  </a:schemeClr>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2720427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98602" y="245097"/>
            <a:ext cx="10096500" cy="1159497"/>
          </a:xfrm>
        </p:spPr>
        <p:txBody>
          <a:bodyPr anchor="t">
            <a:noAutofit/>
          </a:bodyPr>
          <a:lstStyle/>
          <a:p>
            <a:pPr algn="ctr">
              <a:lnSpc>
                <a:spcPct val="150000"/>
              </a:lnSpc>
            </a:pPr>
            <a:r>
              <a:rPr lang="en-IN" u="sng" dirty="0">
                <a:solidFill>
                  <a:schemeClr val="accent2">
                    <a:lumMod val="75000"/>
                  </a:schemeClr>
                </a:solidFill>
                <a:latin typeface="Times New Roman" panose="02020603050405020304" pitchFamily="18" charset="0"/>
                <a:ea typeface="Nunito Semi Bold" pitchFamily="34" charset="-122"/>
                <a:cs typeface="Times New Roman" panose="02020603050405020304" pitchFamily="18" charset="0"/>
              </a:rPr>
              <a:t>LLM Project: Building a News Research Tool</a:t>
            </a:r>
            <a:br>
              <a:rPr lang="en-IN" u="sng" dirty="0">
                <a:solidFill>
                  <a:schemeClr val="accent2">
                    <a:lumMod val="75000"/>
                  </a:schemeClr>
                </a:solidFill>
                <a:latin typeface="Times New Roman" panose="02020603050405020304" pitchFamily="18" charset="0"/>
                <a:ea typeface="Nunito Semi Bold" pitchFamily="34" charset="-122"/>
                <a:cs typeface="Times New Roman" panose="02020603050405020304" pitchFamily="18" charset="0"/>
              </a:rPr>
            </a:br>
            <a:endParaRPr lang="en-US" u="sng"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 name="Content Placeholder 13"/>
          <p:cNvSpPr>
            <a:spLocks noGrp="1"/>
          </p:cNvSpPr>
          <p:nvPr>
            <p:ph idx="1"/>
          </p:nvPr>
        </p:nvSpPr>
        <p:spPr>
          <a:xfrm>
            <a:off x="410066" y="2193270"/>
            <a:ext cx="11335732" cy="4226383"/>
          </a:xfrm>
        </p:spPr>
        <p:txBody>
          <a:bodyPr anchor="ctr">
            <a:noAutofit/>
          </a:bodyPr>
          <a:lstStyle/>
          <a:p>
            <a:r>
              <a:rPr lang="en-US" sz="1800" dirty="0">
                <a:latin typeface="Times New Roman" panose="02020603050405020304" pitchFamily="18" charset="0"/>
                <a:cs typeface="Times New Roman" panose="02020603050405020304" pitchFamily="18" charset="0"/>
              </a:rPr>
              <a:t>In this project, I developed an AI-powered web app called the News Research Tool to help users instantly access and understand current events. Using </a:t>
            </a:r>
            <a:r>
              <a:rPr lang="en-US" sz="1800" dirty="0" err="1">
                <a:latin typeface="Times New Roman" panose="02020603050405020304" pitchFamily="18" charset="0"/>
                <a:cs typeface="Times New Roman" panose="02020603050405020304" pitchFamily="18" charset="0"/>
              </a:rPr>
              <a:t>LangChain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Groq’s</a:t>
            </a:r>
            <a:r>
              <a:rPr lang="en-US" sz="1800" dirty="0">
                <a:latin typeface="Times New Roman" panose="02020603050405020304" pitchFamily="18" charset="0"/>
                <a:cs typeface="Times New Roman" panose="02020603050405020304" pitchFamily="18" charset="0"/>
              </a:rPr>
              <a:t> LLaMA3, and </a:t>
            </a:r>
            <a:r>
              <a:rPr lang="en-US" sz="1800" dirty="0" err="1">
                <a:latin typeface="Times New Roman" panose="02020603050405020304" pitchFamily="18" charset="0"/>
                <a:cs typeface="Times New Roman" panose="02020603050405020304" pitchFamily="18" charset="0"/>
              </a:rPr>
              <a:t>NewsAPI</a:t>
            </a:r>
            <a:r>
              <a:rPr lang="en-US" sz="1800" dirty="0">
                <a:latin typeface="Times New Roman" panose="02020603050405020304" pitchFamily="18" charset="0"/>
                <a:cs typeface="Times New Roman" panose="02020603050405020304" pitchFamily="18" charset="0"/>
              </a:rPr>
              <a:t>, the app fetches real-time news articles based on any user query and summarizes them into crisp bullet points.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 started by configuring API keys and integrating the </a:t>
            </a:r>
            <a:r>
              <a:rPr lang="en-US" sz="1800" dirty="0" err="1">
                <a:latin typeface="Times New Roman" panose="02020603050405020304" pitchFamily="18" charset="0"/>
                <a:cs typeface="Times New Roman" panose="02020603050405020304" pitchFamily="18" charset="0"/>
              </a:rPr>
              <a:t>Groq</a:t>
            </a:r>
            <a:r>
              <a:rPr lang="en-US" sz="1800" dirty="0">
                <a:latin typeface="Times New Roman" panose="02020603050405020304" pitchFamily="18" charset="0"/>
                <a:cs typeface="Times New Roman" panose="02020603050405020304" pitchFamily="18" charset="0"/>
              </a:rPr>
              <a:t> LLM with </a:t>
            </a:r>
            <a:r>
              <a:rPr lang="en-US" sz="1800" dirty="0" err="1">
                <a:latin typeface="Times New Roman" panose="02020603050405020304" pitchFamily="18" charset="0"/>
                <a:cs typeface="Times New Roman" panose="02020603050405020304" pitchFamily="18" charset="0"/>
              </a:rPr>
              <a:t>LangChain</a:t>
            </a:r>
            <a:r>
              <a:rPr lang="en-US" sz="1800" dirty="0">
                <a:latin typeface="Times New Roman" panose="02020603050405020304" pitchFamily="18" charset="0"/>
                <a:cs typeface="Times New Roman" panose="02020603050405020304" pitchFamily="18" charset="0"/>
              </a:rPr>
              <a:t>, creating smart prompt templates to ensure neutral, high-quality outputs. Then I connected </a:t>
            </a:r>
            <a:r>
              <a:rPr lang="en-US" sz="1800" dirty="0" err="1">
                <a:latin typeface="Times New Roman" panose="02020603050405020304" pitchFamily="18" charset="0"/>
                <a:cs typeface="Times New Roman" panose="02020603050405020304" pitchFamily="18" charset="0"/>
              </a:rPr>
              <a:t>NewsAPI</a:t>
            </a:r>
            <a:r>
              <a:rPr lang="en-US" sz="1800" dirty="0">
                <a:latin typeface="Times New Roman" panose="02020603050405020304" pitchFamily="18" charset="0"/>
                <a:cs typeface="Times New Roman" panose="02020603050405020304" pitchFamily="18" charset="0"/>
              </a:rPr>
              <a:t> to pull relevant articles and extract key descriptions. This content is passed into the LLM to generate summaries.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frontend, built with </a:t>
            </a:r>
            <a:r>
              <a:rPr lang="en-US" sz="1800" dirty="0" err="1">
                <a:latin typeface="Times New Roman" panose="02020603050405020304" pitchFamily="18" charset="0"/>
                <a:cs typeface="Times New Roman" panose="02020603050405020304" pitchFamily="18" charset="0"/>
              </a:rPr>
              <a:t>Streamlit</a:t>
            </a:r>
            <a:r>
              <a:rPr lang="en-US" sz="1800" dirty="0">
                <a:latin typeface="Times New Roman" panose="02020603050405020304" pitchFamily="18" charset="0"/>
                <a:cs typeface="Times New Roman" panose="02020603050405020304" pitchFamily="18" charset="0"/>
              </a:rPr>
              <a:t>, includes features like login authentication, example query buttons, text input, and export to TXT/PDF. Users can view their last five searches, and the app maintains a clean UI with helpful feedback and interactivity. The tool is now live and designed for quick, intelligent news research.</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Developed an AI-driven web app—News Research Tool—designed for instant access to and analysis of live news. By integrating </a:t>
            </a:r>
            <a:r>
              <a:rPr lang="en-US" sz="1800" dirty="0" err="1">
                <a:latin typeface="Times New Roman" panose="02020603050405020304" pitchFamily="18" charset="0"/>
                <a:cs typeface="Times New Roman" panose="02020603050405020304" pitchFamily="18" charset="0"/>
              </a:rPr>
              <a:t>LangChain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Groq’s</a:t>
            </a:r>
            <a:r>
              <a:rPr lang="en-US" sz="1800" dirty="0">
                <a:latin typeface="Times New Roman" panose="02020603050405020304" pitchFamily="18" charset="0"/>
                <a:cs typeface="Times New Roman" panose="02020603050405020304" pitchFamily="18" charset="0"/>
              </a:rPr>
              <a:t> LLaMA3, and </a:t>
            </a:r>
            <a:r>
              <a:rPr lang="en-US" sz="1800" dirty="0" err="1">
                <a:latin typeface="Times New Roman" panose="02020603050405020304" pitchFamily="18" charset="0"/>
                <a:cs typeface="Times New Roman" panose="02020603050405020304" pitchFamily="18" charset="0"/>
              </a:rPr>
              <a:t>NewsAPI</a:t>
            </a:r>
            <a:r>
              <a:rPr lang="en-US" sz="1800" dirty="0">
                <a:latin typeface="Times New Roman" panose="02020603050405020304" pitchFamily="18" charset="0"/>
                <a:cs typeface="Times New Roman" panose="02020603050405020304" pitchFamily="18" charset="0"/>
              </a:rPr>
              <a:t>, the system retrieves up-to-the-minute articles for any query and generates concise, high-quality bullet-point summaries. The app features secure authentication, interactive query examples, recent search tracking, and export capabilities, all wrapped in an intuitive </a:t>
            </a:r>
            <a:r>
              <a:rPr lang="en-US" sz="1800" dirty="0" err="1">
                <a:latin typeface="Times New Roman" panose="02020603050405020304" pitchFamily="18" charset="0"/>
                <a:cs typeface="Times New Roman" panose="02020603050405020304" pitchFamily="18" charset="0"/>
              </a:rPr>
              <a:t>Streamlit</a:t>
            </a:r>
            <a:r>
              <a:rPr lang="en-US" sz="1800" dirty="0">
                <a:latin typeface="Times New Roman" panose="02020603050405020304" pitchFamily="18" charset="0"/>
                <a:cs typeface="Times New Roman" panose="02020603050405020304" pitchFamily="18" charset="0"/>
              </a:rPr>
              <a:t> interface that delivers a fast, interactive, and insightful news experience</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8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13" y="639794"/>
            <a:ext cx="10391087" cy="736520"/>
          </a:xfrm>
        </p:spPr>
        <p:txBody>
          <a:bodyPr>
            <a:normAutofit/>
          </a:bodyPr>
          <a:lstStyle/>
          <a:p>
            <a:r>
              <a:rPr lang="en-US" u="sng" dirty="0">
                <a:effectLst/>
                <a:latin typeface="Times New Roman" panose="02020603050405020304" pitchFamily="18" charset="0"/>
                <a:cs typeface="Times New Roman" panose="02020603050405020304" pitchFamily="18" charset="0"/>
              </a:rPr>
              <a:t>Objectives of this Project</a:t>
            </a:r>
          </a:p>
        </p:txBody>
      </p:sp>
      <p:pic>
        <p:nvPicPr>
          <p:cNvPr id="1026" name="Picture 2" descr="AI news research tool diagram with Groq, NewsAPI, LangChain, and summary screen.">
            <a:extLst>
              <a:ext uri="{FF2B5EF4-FFF2-40B4-BE49-F238E27FC236}">
                <a16:creationId xmlns:a16="http://schemas.microsoft.com/office/drawing/2014/main" id="{5B3B4D6E-91BF-17F3-429D-0AC282820A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00740" y="1376314"/>
            <a:ext cx="4928647" cy="5081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EEC95F-B791-29F7-D030-FEF59AA2F475}"/>
              </a:ext>
            </a:extLst>
          </p:cNvPr>
          <p:cNvSpPr txBox="1"/>
          <p:nvPr/>
        </p:nvSpPr>
        <p:spPr>
          <a:xfrm>
            <a:off x="162613" y="1888511"/>
            <a:ext cx="6094428" cy="1292662"/>
          </a:xfrm>
          <a:prstGeom prst="rect">
            <a:avLst/>
          </a:prstGeom>
          <a:noFill/>
          <a:ln>
            <a:solidFill>
              <a:schemeClr val="accent2">
                <a:lumMod val="75000"/>
              </a:schemeClr>
            </a:solidFill>
          </a:ln>
        </p:spPr>
        <p:txBody>
          <a:bodyPr wrap="square">
            <a:spAutoFit/>
          </a:bodyPr>
          <a:lstStyle/>
          <a:p>
            <a:r>
              <a:rPr lang="en-US" sz="2400" i="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a:t>
            </a:r>
            <a:r>
              <a:rPr lang="en-US" b="0" i="0" dirty="0">
                <a:solidFill>
                  <a:schemeClr val="bg1"/>
                </a:solidFill>
                <a:effectLst/>
                <a:latin typeface="Times New Roman" panose="02020603050405020304" pitchFamily="18" charset="0"/>
                <a:cs typeface="Times New Roman" panose="02020603050405020304" pitchFamily="18" charset="0"/>
              </a:rPr>
              <a:t>Develop an interactive dashboard that leverages large language models to provide real-time news summaries, featuring top headlines, source articles, user query history, and options to download summaries in TXT and PDF formats.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D29E8E9-FC98-0CE4-C1D3-98ED45F5C5D6}"/>
              </a:ext>
            </a:extLst>
          </p:cNvPr>
          <p:cNvSpPr txBox="1"/>
          <p:nvPr/>
        </p:nvSpPr>
        <p:spPr>
          <a:xfrm>
            <a:off x="162613" y="3365803"/>
            <a:ext cx="6094428" cy="1569660"/>
          </a:xfrm>
          <a:prstGeom prst="rect">
            <a:avLst/>
          </a:prstGeom>
          <a:noFill/>
          <a:ln>
            <a:solidFill>
              <a:schemeClr val="accent2">
                <a:lumMod val="75000"/>
              </a:schemeClr>
            </a:solidFill>
          </a:ln>
        </p:spPr>
        <p:txBody>
          <a:bodyPr wrap="square">
            <a:spAutoFit/>
          </a:bodyPr>
          <a:lstStyle/>
          <a:p>
            <a:pPr algn="l">
              <a:buNone/>
            </a:pPr>
            <a:r>
              <a:rPr lang="en-US" sz="2400" i="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Objectives: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Utilize LLM to generate clear, concise news summaries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Retrieve real-time news articles via </a:t>
            </a:r>
            <a:r>
              <a:rPr lang="en-US" b="0" i="0" dirty="0" err="1">
                <a:solidFill>
                  <a:schemeClr val="bg1"/>
                </a:solidFill>
                <a:effectLst/>
                <a:latin typeface="Times New Roman" panose="02020603050405020304" pitchFamily="18" charset="0"/>
                <a:cs typeface="Times New Roman" panose="02020603050405020304" pitchFamily="18" charset="0"/>
              </a:rPr>
              <a:t>NewsAPI</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Design a clean, secure frontend using </a:t>
            </a:r>
            <a:r>
              <a:rPr lang="en-US" b="0" i="0" dirty="0" err="1">
                <a:solidFill>
                  <a:schemeClr val="bg1"/>
                </a:solidFill>
                <a:effectLst/>
                <a:latin typeface="Times New Roman" panose="02020603050405020304" pitchFamily="18" charset="0"/>
                <a:cs typeface="Times New Roman" panose="02020603050405020304" pitchFamily="18" charset="0"/>
              </a:rPr>
              <a:t>Streamlit</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Enable summary exports in multiple formats</a:t>
            </a:r>
          </a:p>
        </p:txBody>
      </p:sp>
      <p:sp>
        <p:nvSpPr>
          <p:cNvPr id="11" name="TextBox 10">
            <a:extLst>
              <a:ext uri="{FF2B5EF4-FFF2-40B4-BE49-F238E27FC236}">
                <a16:creationId xmlns:a16="http://schemas.microsoft.com/office/drawing/2014/main" id="{645E2D2E-76A8-C75F-7A31-F957A90297CC}"/>
              </a:ext>
            </a:extLst>
          </p:cNvPr>
          <p:cNvSpPr txBox="1"/>
          <p:nvPr/>
        </p:nvSpPr>
        <p:spPr>
          <a:xfrm>
            <a:off x="162613" y="5124807"/>
            <a:ext cx="6094428" cy="1569660"/>
          </a:xfrm>
          <a:prstGeom prst="rect">
            <a:avLst/>
          </a:prstGeom>
          <a:noFill/>
          <a:ln>
            <a:solidFill>
              <a:schemeClr val="accent2">
                <a:lumMod val="75000"/>
              </a:schemeClr>
            </a:solidFill>
          </a:ln>
        </p:spPr>
        <p:txBody>
          <a:bodyPr wrap="square">
            <a:spAutoFit/>
          </a:bodyPr>
          <a:lstStyle/>
          <a:p>
            <a:r>
              <a:rPr lang="en-US" sz="2400" b="1" i="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Purpose:</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Enable faster news consumption by delivering AI-driven summaries that are accurate, clear, and free from repetition, helping users overcome information overload with concise insights.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37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n>
                  <a:noFill/>
                </a:ln>
                <a:solidFill>
                  <a:srgbClr val="993300"/>
                </a:solidFill>
                <a:effectLst>
                  <a:outerShdw blurRad="38100" dist="38100" dir="2700000" algn="tl">
                    <a:srgbClr val="000000">
                      <a:alpha val="43137"/>
                    </a:srgbClr>
                  </a:outerShdw>
                </a:effectLst>
                <a:latin typeface="Times New Roman" panose="02020603050405020304" pitchFamily="18" charset="0"/>
                <a:ea typeface="Nunito Semi Bold" pitchFamily="34" charset="-122"/>
                <a:cs typeface="Times New Roman" panose="02020603050405020304" pitchFamily="18" charset="0"/>
              </a:rPr>
              <a:t>What I Used</a:t>
            </a:r>
            <a:br>
              <a:rPr lang="en-GB" u="sng" dirty="0">
                <a:ln>
                  <a:noFill/>
                </a:ln>
                <a:solidFill>
                  <a:srgbClr val="9933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u="sng" dirty="0">
              <a:solidFill>
                <a:srgbClr val="9933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131976" y="1640264"/>
            <a:ext cx="4967926" cy="4968325"/>
          </a:xfrm>
        </p:spPr>
        <p:txBody>
          <a:bodyPr anchor="ctr">
            <a:normAutofit fontScale="70000" lnSpcReduction="20000"/>
          </a:bodyPr>
          <a:lstStyle/>
          <a:p>
            <a:pPr marL="0" indent="0">
              <a:buNone/>
            </a:pPr>
            <a:r>
              <a:rPr lang="en-IN" dirty="0">
                <a:latin typeface="Times New Roman" panose="02020603050405020304" pitchFamily="18" charset="0"/>
                <a:cs typeface="Times New Roman" panose="02020603050405020304" pitchFamily="18" charset="0"/>
              </a:rPr>
              <a:t>🧩 </a:t>
            </a:r>
            <a:r>
              <a:rPr lang="en-IN" u="sng" dirty="0">
                <a:solidFill>
                  <a:schemeClr val="accent2">
                    <a:lumMod val="75000"/>
                  </a:schemeClr>
                </a:solidFill>
                <a:latin typeface="Times New Roman" panose="02020603050405020304" pitchFamily="18" charset="0"/>
                <a:cs typeface="Times New Roman" panose="02020603050405020304" pitchFamily="18" charset="0"/>
              </a:rPr>
              <a:t>Modular Breakdown</a:t>
            </a:r>
          </a:p>
          <a:p>
            <a:r>
              <a:rPr lang="en-IN" dirty="0">
                <a:latin typeface="Times New Roman" panose="02020603050405020304" pitchFamily="18" charset="0"/>
                <a:cs typeface="Times New Roman" panose="02020603050405020304" pitchFamily="18" charset="0"/>
              </a:rPr>
              <a:t>1. </a:t>
            </a:r>
            <a:r>
              <a:rPr lang="en-IN" b="1" dirty="0">
                <a:latin typeface="Times New Roman" panose="02020603050405020304" pitchFamily="18" charset="0"/>
                <a:cs typeface="Times New Roman" panose="02020603050405020304" pitchFamily="18" charset="0"/>
              </a:rPr>
              <a:t>Languages &amp; UI Frameworks</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Python 3.13</a:t>
            </a:r>
            <a:r>
              <a:rPr lang="en-IN" dirty="0">
                <a:latin typeface="Times New Roman" panose="02020603050405020304" pitchFamily="18" charset="0"/>
                <a:cs typeface="Times New Roman" panose="02020603050405020304" pitchFamily="18" charset="0"/>
              </a:rPr>
              <a:t> – High-performance scripting</a:t>
            </a:r>
          </a:p>
          <a:p>
            <a:r>
              <a:rPr lang="en-IN" b="1" dirty="0" err="1">
                <a:latin typeface="Times New Roman" panose="02020603050405020304" pitchFamily="18" charset="0"/>
                <a:cs typeface="Times New Roman" panose="02020603050405020304" pitchFamily="18" charset="0"/>
              </a:rPr>
              <a:t>Streamlit</a:t>
            </a:r>
            <a:r>
              <a:rPr lang="en-IN" dirty="0">
                <a:latin typeface="Times New Roman" panose="02020603050405020304" pitchFamily="18" charset="0"/>
                <a:cs typeface="Times New Roman" panose="02020603050405020304" pitchFamily="18" charset="0"/>
              </a:rPr>
              <a:t> – Interactive frontend</a:t>
            </a:r>
          </a:p>
          <a:p>
            <a:r>
              <a:rPr lang="en-IN" b="1" dirty="0" err="1">
                <a:latin typeface="Times New Roman" panose="02020603050405020304" pitchFamily="18" charset="0"/>
                <a:cs typeface="Times New Roman" panose="02020603050405020304" pitchFamily="18" charset="0"/>
              </a:rPr>
              <a:t>reportlab</a:t>
            </a:r>
            <a:r>
              <a:rPr lang="en-IN" dirty="0">
                <a:latin typeface="Times New Roman" panose="02020603050405020304" pitchFamily="18" charset="0"/>
                <a:cs typeface="Times New Roman" panose="02020603050405020304" pitchFamily="18" charset="0"/>
              </a:rPr>
              <a:t> – PDF export functionality</a:t>
            </a:r>
          </a:p>
          <a:p>
            <a:r>
              <a:rPr lang="en-IN"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LLM &amp; Workflow Logic</a:t>
            </a:r>
            <a:endParaRPr lang="en-IN"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Groq’s</a:t>
            </a:r>
            <a:r>
              <a:rPr lang="en-IN" b="1" dirty="0">
                <a:latin typeface="Times New Roman" panose="02020603050405020304" pitchFamily="18" charset="0"/>
                <a:cs typeface="Times New Roman" panose="02020603050405020304" pitchFamily="18" charset="0"/>
              </a:rPr>
              <a:t> LLaMA3</a:t>
            </a:r>
            <a:r>
              <a:rPr lang="en-IN" dirty="0">
                <a:latin typeface="Times New Roman" panose="02020603050405020304" pitchFamily="18" charset="0"/>
                <a:cs typeface="Times New Roman" panose="02020603050405020304" pitchFamily="18" charset="0"/>
              </a:rPr>
              <a:t> – Fast, accurate summarization</a:t>
            </a:r>
          </a:p>
          <a:p>
            <a:r>
              <a:rPr lang="en-IN" b="1" dirty="0" err="1">
                <a:latin typeface="Times New Roman" panose="02020603050405020304" pitchFamily="18" charset="0"/>
                <a:cs typeface="Times New Roman" panose="02020603050405020304" pitchFamily="18" charset="0"/>
              </a:rPr>
              <a:t>LangChain</a:t>
            </a:r>
            <a:r>
              <a:rPr lang="en-IN" dirty="0">
                <a:latin typeface="Times New Roman" panose="02020603050405020304" pitchFamily="18" charset="0"/>
                <a:cs typeface="Times New Roman" panose="02020603050405020304" pitchFamily="18" charset="0"/>
              </a:rPr>
              <a:t> – Seamless chaining of LLM tasks</a:t>
            </a:r>
          </a:p>
          <a:p>
            <a:r>
              <a:rPr lang="en-IN" dirty="0">
                <a:latin typeface="Times New Roman" panose="02020603050405020304" pitchFamily="18" charset="0"/>
                <a:cs typeface="Times New Roman" panose="02020603050405020304" pitchFamily="18" charset="0"/>
              </a:rPr>
              <a:t>3. </a:t>
            </a:r>
            <a:r>
              <a:rPr lang="en-IN" b="1" dirty="0">
                <a:latin typeface="Times New Roman" panose="02020603050405020304" pitchFamily="18" charset="0"/>
                <a:cs typeface="Times New Roman" panose="02020603050405020304" pitchFamily="18" charset="0"/>
              </a:rPr>
              <a:t>Data Sources &amp; API Integration</a:t>
            </a:r>
            <a:endParaRPr lang="en-IN"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NewsAPI</a:t>
            </a:r>
            <a:r>
              <a:rPr lang="en-IN" dirty="0">
                <a:latin typeface="Times New Roman" panose="02020603050405020304" pitchFamily="18" charset="0"/>
                <a:cs typeface="Times New Roman" panose="02020603050405020304" pitchFamily="18" charset="0"/>
              </a:rPr>
              <a:t> – Real-time news retrieval</a:t>
            </a:r>
          </a:p>
          <a:p>
            <a:r>
              <a:rPr lang="en-IN" b="1" dirty="0" err="1">
                <a:latin typeface="Times New Roman" panose="02020603050405020304" pitchFamily="18" charset="0"/>
                <a:cs typeface="Times New Roman" panose="02020603050405020304" pitchFamily="18" charset="0"/>
              </a:rPr>
              <a:t>Groq</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LangChain</a:t>
            </a:r>
            <a:r>
              <a:rPr lang="en-IN" b="1" dirty="0">
                <a:latin typeface="Times New Roman" panose="02020603050405020304" pitchFamily="18" charset="0"/>
                <a:cs typeface="Times New Roman" panose="02020603050405020304" pitchFamily="18" charset="0"/>
              </a:rPr>
              <a:t> Connector</a:t>
            </a:r>
            <a:r>
              <a:rPr lang="en-IN" dirty="0">
                <a:latin typeface="Times New Roman" panose="02020603050405020304" pitchFamily="18" charset="0"/>
                <a:cs typeface="Times New Roman" panose="02020603050405020304" pitchFamily="18" charset="0"/>
              </a:rPr>
              <a:t> – Bridges </a:t>
            </a:r>
            <a:r>
              <a:rPr lang="en-IN" dirty="0" err="1">
                <a:latin typeface="Times New Roman" panose="02020603050405020304" pitchFamily="18" charset="0"/>
                <a:cs typeface="Times New Roman" panose="02020603050405020304" pitchFamily="18" charset="0"/>
              </a:rPr>
              <a:t>Groq’s</a:t>
            </a:r>
            <a:r>
              <a:rPr lang="en-IN" dirty="0">
                <a:latin typeface="Times New Roman" panose="02020603050405020304" pitchFamily="18" charset="0"/>
                <a:cs typeface="Times New Roman" panose="02020603050405020304" pitchFamily="18" charset="0"/>
              </a:rPr>
              <a:t> model with </a:t>
            </a:r>
            <a:r>
              <a:rPr lang="en-IN" dirty="0" err="1">
                <a:latin typeface="Times New Roman" panose="02020603050405020304" pitchFamily="18" charset="0"/>
                <a:cs typeface="Times New Roman" panose="02020603050405020304" pitchFamily="18" charset="0"/>
              </a:rPr>
              <a:t>LangChain</a:t>
            </a:r>
            <a:r>
              <a:rPr lang="en-IN" dirty="0">
                <a:latin typeface="Times New Roman" panose="02020603050405020304" pitchFamily="18" charset="0"/>
                <a:cs typeface="Times New Roman" panose="02020603050405020304" pitchFamily="18" charset="0"/>
              </a:rPr>
              <a:t> workflows</a:t>
            </a:r>
          </a:p>
          <a:p>
            <a:r>
              <a:rPr lang="en-IN"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Security &amp; Configuration</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python-</a:t>
            </a:r>
            <a:r>
              <a:rPr lang="en-IN" b="1" dirty="0" err="1">
                <a:latin typeface="Times New Roman" panose="02020603050405020304" pitchFamily="18" charset="0"/>
                <a:cs typeface="Times New Roman" panose="02020603050405020304" pitchFamily="18" charset="0"/>
              </a:rPr>
              <a:t>dotenv</a:t>
            </a:r>
            <a:r>
              <a:rPr lang="en-IN" dirty="0">
                <a:latin typeface="Times New Roman" panose="02020603050405020304" pitchFamily="18" charset="0"/>
                <a:cs typeface="Times New Roman" panose="02020603050405020304" pitchFamily="18" charset="0"/>
              </a:rPr>
              <a:t> – Keeps API keys out of source code</a:t>
            </a:r>
          </a:p>
          <a:p>
            <a:r>
              <a:rPr lang="en-IN" b="1" dirty="0" err="1">
                <a:latin typeface="Times New Roman" panose="02020603050405020304" pitchFamily="18" charset="0"/>
                <a:cs typeface="Times New Roman" panose="02020603050405020304" pitchFamily="18" charset="0"/>
              </a:rPr>
              <a:t>Streamlit</a:t>
            </a:r>
            <a:r>
              <a:rPr lang="en-IN" b="1" dirty="0">
                <a:latin typeface="Times New Roman" panose="02020603050405020304" pitchFamily="18" charset="0"/>
                <a:cs typeface="Times New Roman" panose="02020603050405020304" pitchFamily="18" charset="0"/>
              </a:rPr>
              <a:t> Secrets</a:t>
            </a:r>
            <a:r>
              <a:rPr lang="en-IN" dirty="0">
                <a:latin typeface="Times New Roman" panose="02020603050405020304" pitchFamily="18" charset="0"/>
                <a:cs typeface="Times New Roman" panose="02020603050405020304" pitchFamily="18" charset="0"/>
              </a:rPr>
              <a:t> – Secure key storage within the app</a:t>
            </a:r>
          </a:p>
          <a:p>
            <a:endParaRPr lang="en-US"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AEDAFE30-585C-5150-7559-F4C97CB18C56}"/>
              </a:ext>
            </a:extLst>
          </p:cNvPr>
          <p:cNvGraphicFramePr>
            <a:graphicFrameLocks noGrp="1"/>
          </p:cNvGraphicFramePr>
          <p:nvPr>
            <p:ph sz="half" idx="2"/>
            <p:extLst>
              <p:ext uri="{D42A27DB-BD31-4B8C-83A1-F6EECF244321}">
                <p14:modId xmlns:p14="http://schemas.microsoft.com/office/powerpoint/2010/main" val="492633094"/>
              </p:ext>
            </p:extLst>
          </p:nvPr>
        </p:nvGraphicFramePr>
        <p:xfrm>
          <a:off x="5505450" y="1517131"/>
          <a:ext cx="6485642" cy="5078304"/>
        </p:xfrm>
        <a:graphic>
          <a:graphicData uri="http://schemas.openxmlformats.org/drawingml/2006/table">
            <a:tbl>
              <a:tblPr>
                <a:tableStyleId>{08FB837D-C827-4EFA-A057-4D05807E0F7C}</a:tableStyleId>
              </a:tblPr>
              <a:tblGrid>
                <a:gridCol w="3242821">
                  <a:extLst>
                    <a:ext uri="{9D8B030D-6E8A-4147-A177-3AD203B41FA5}">
                      <a16:colId xmlns:a16="http://schemas.microsoft.com/office/drawing/2014/main" val="3866718771"/>
                    </a:ext>
                  </a:extLst>
                </a:gridCol>
                <a:gridCol w="3242821">
                  <a:extLst>
                    <a:ext uri="{9D8B030D-6E8A-4147-A177-3AD203B41FA5}">
                      <a16:colId xmlns:a16="http://schemas.microsoft.com/office/drawing/2014/main" val="1927255593"/>
                    </a:ext>
                  </a:extLst>
                </a:gridCol>
              </a:tblGrid>
              <a:tr h="340207">
                <a:tc>
                  <a:txBody>
                    <a:bodyPr/>
                    <a:lstStyle/>
                    <a:p>
                      <a:pPr algn="ctr">
                        <a:buNone/>
                      </a:pPr>
                      <a:r>
                        <a:rPr lang="en-IN" sz="1800" b="1" u="sng" dirty="0">
                          <a:solidFill>
                            <a:schemeClr val="bg1"/>
                          </a:solidFill>
                        </a:rPr>
                        <a:t>Category</a:t>
                      </a:r>
                      <a:endParaRPr lang="en-IN" sz="1800" b="1" u="sng"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IN" sz="1800" b="1" u="sng" dirty="0">
                          <a:solidFill>
                            <a:schemeClr val="bg1"/>
                          </a:solidFill>
                        </a:rPr>
                        <a:t>Tools &amp; Purpose</a:t>
                      </a:r>
                      <a:endParaRPr lang="en-IN" sz="1800" b="1" u="sng"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4274370686"/>
                  </a:ext>
                </a:extLst>
              </a:tr>
              <a:tr h="595362">
                <a:tc>
                  <a:txBody>
                    <a:bodyPr/>
                    <a:lstStyle/>
                    <a:p>
                      <a:pPr algn="ctr">
                        <a:buNone/>
                      </a:pPr>
                      <a:r>
                        <a:rPr lang="en-IN" sz="1400" b="1" dirty="0">
                          <a:solidFill>
                            <a:schemeClr val="bg1"/>
                          </a:solidFill>
                        </a:rPr>
                        <a:t>Programming Language</a:t>
                      </a:r>
                      <a:endParaRPr lang="en-IN"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a:solidFill>
                            <a:schemeClr val="bg1"/>
                          </a:solidFill>
                        </a:rPr>
                        <a:t>Python 3.13 – Backbone of the entire application</a:t>
                      </a:r>
                      <a:endParaRPr lang="en-US"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1665623065"/>
                  </a:ext>
                </a:extLst>
              </a:tr>
              <a:tr h="595362">
                <a:tc>
                  <a:txBody>
                    <a:bodyPr/>
                    <a:lstStyle/>
                    <a:p>
                      <a:pPr algn="ctr">
                        <a:buNone/>
                      </a:pPr>
                      <a:r>
                        <a:rPr lang="en-IN" sz="1400" b="1" dirty="0">
                          <a:solidFill>
                            <a:schemeClr val="bg1"/>
                          </a:solidFill>
                        </a:rPr>
                        <a:t>Frontend Framework</a:t>
                      </a:r>
                      <a:endParaRPr lang="en-IN"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dirty="0" err="1">
                          <a:solidFill>
                            <a:schemeClr val="bg1"/>
                          </a:solidFill>
                        </a:rPr>
                        <a:t>Streamlit</a:t>
                      </a:r>
                      <a:r>
                        <a:rPr lang="en-US" sz="1400" dirty="0">
                          <a:solidFill>
                            <a:schemeClr val="bg1"/>
                          </a:solidFill>
                        </a:rPr>
                        <a:t> – Rapid UI development for interactive dashboards</a:t>
                      </a:r>
                      <a:endParaRPr lang="en-US"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882021959"/>
                  </a:ext>
                </a:extLst>
              </a:tr>
              <a:tr h="595362">
                <a:tc>
                  <a:txBody>
                    <a:bodyPr/>
                    <a:lstStyle/>
                    <a:p>
                      <a:pPr algn="ctr">
                        <a:buNone/>
                      </a:pPr>
                      <a:r>
                        <a:rPr lang="en-IN" sz="1400" b="1" dirty="0">
                          <a:solidFill>
                            <a:schemeClr val="bg1"/>
                          </a:solidFill>
                        </a:rPr>
                        <a:t>Document Generation</a:t>
                      </a:r>
                      <a:endParaRPr lang="en-IN"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dirty="0" err="1">
                          <a:solidFill>
                            <a:schemeClr val="bg1"/>
                          </a:solidFill>
                        </a:rPr>
                        <a:t>reportlab</a:t>
                      </a:r>
                      <a:r>
                        <a:rPr lang="en-US" sz="1400" dirty="0">
                          <a:solidFill>
                            <a:schemeClr val="bg1"/>
                          </a:solidFill>
                        </a:rPr>
                        <a:t> – Converts summaries into downloadable PDFs</a:t>
                      </a:r>
                      <a:endParaRPr lang="en-US"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3439611777"/>
                  </a:ext>
                </a:extLst>
              </a:tr>
              <a:tr h="595362">
                <a:tc>
                  <a:txBody>
                    <a:bodyPr/>
                    <a:lstStyle/>
                    <a:p>
                      <a:pPr algn="ctr">
                        <a:buNone/>
                      </a:pPr>
                      <a:r>
                        <a:rPr lang="en-IN" sz="1400" b="1">
                          <a:solidFill>
                            <a:schemeClr val="bg1"/>
                          </a:solidFill>
                        </a:rPr>
                        <a:t>LLM Integration</a:t>
                      </a:r>
                      <a:endParaRPr lang="en-IN"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dirty="0" err="1">
                          <a:solidFill>
                            <a:schemeClr val="bg1"/>
                          </a:solidFill>
                        </a:rPr>
                        <a:t>Groq’s</a:t>
                      </a:r>
                      <a:r>
                        <a:rPr lang="en-US" sz="1400" dirty="0">
                          <a:solidFill>
                            <a:schemeClr val="bg1"/>
                          </a:solidFill>
                        </a:rPr>
                        <a:t> LLaMA3 – High-speed large language model for summarizing news content</a:t>
                      </a:r>
                      <a:endParaRPr lang="en-US"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4026454311"/>
                  </a:ext>
                </a:extLst>
              </a:tr>
              <a:tr h="595362">
                <a:tc>
                  <a:txBody>
                    <a:bodyPr/>
                    <a:lstStyle/>
                    <a:p>
                      <a:pPr algn="ctr">
                        <a:buNone/>
                      </a:pPr>
                      <a:r>
                        <a:rPr lang="en-IN" sz="1400" b="1">
                          <a:solidFill>
                            <a:schemeClr val="bg1"/>
                          </a:solidFill>
                        </a:rPr>
                        <a:t>LLM Orchestration</a:t>
                      </a:r>
                      <a:endParaRPr lang="en-IN"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a:solidFill>
                            <a:schemeClr val="bg1"/>
                          </a:solidFill>
                        </a:rPr>
                        <a:t>LangChain – Manages prompt flow and chaining logic between components</a:t>
                      </a:r>
                      <a:endParaRPr lang="en-US"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1489796096"/>
                  </a:ext>
                </a:extLst>
              </a:tr>
              <a:tr h="595362">
                <a:tc>
                  <a:txBody>
                    <a:bodyPr/>
                    <a:lstStyle/>
                    <a:p>
                      <a:pPr algn="ctr">
                        <a:buNone/>
                      </a:pPr>
                      <a:r>
                        <a:rPr lang="en-IN" sz="1400" b="1" dirty="0">
                          <a:solidFill>
                            <a:schemeClr val="bg1"/>
                          </a:solidFill>
                        </a:rPr>
                        <a:t>Live News Feed</a:t>
                      </a:r>
                      <a:endParaRPr lang="en-IN"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a:solidFill>
                            <a:schemeClr val="bg1"/>
                          </a:solidFill>
                        </a:rPr>
                        <a:t>NewsAPI – Fetches up-to-date articles from global sources</a:t>
                      </a:r>
                      <a:endParaRPr lang="en-US"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4117110606"/>
                  </a:ext>
                </a:extLst>
              </a:tr>
              <a:tr h="568547">
                <a:tc>
                  <a:txBody>
                    <a:bodyPr/>
                    <a:lstStyle/>
                    <a:p>
                      <a:pPr algn="ctr">
                        <a:buNone/>
                      </a:pPr>
                      <a:r>
                        <a:rPr lang="en-IN" sz="1400" b="1" dirty="0">
                          <a:solidFill>
                            <a:schemeClr val="bg1"/>
                          </a:solidFill>
                        </a:rPr>
                        <a:t>API Key Management</a:t>
                      </a:r>
                      <a:endParaRPr lang="en-IN"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IN" sz="1400">
                          <a:solidFill>
                            <a:schemeClr val="bg1"/>
                          </a:solidFill>
                        </a:rPr>
                        <a:t>python-dotenv – Loads environment variables securely</a:t>
                      </a:r>
                      <a:endParaRPr lang="en-IN"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2890724177"/>
                  </a:ext>
                </a:extLst>
              </a:tr>
              <a:tr h="487399">
                <a:tc>
                  <a:txBody>
                    <a:bodyPr/>
                    <a:lstStyle/>
                    <a:p>
                      <a:pPr algn="ctr">
                        <a:buNone/>
                      </a:pPr>
                      <a:endParaRPr lang="en-IN" sz="140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tc>
                  <a:txBody>
                    <a:bodyPr/>
                    <a:lstStyle/>
                    <a:p>
                      <a:pPr algn="ctr">
                        <a:buNone/>
                      </a:pPr>
                      <a:r>
                        <a:rPr lang="en-US" sz="1400" dirty="0" err="1">
                          <a:solidFill>
                            <a:schemeClr val="bg1"/>
                          </a:solidFill>
                        </a:rPr>
                        <a:t>Streamlit</a:t>
                      </a:r>
                      <a:r>
                        <a:rPr lang="en-US" sz="1400" dirty="0">
                          <a:solidFill>
                            <a:schemeClr val="bg1"/>
                          </a:solidFill>
                        </a:rPr>
                        <a:t> Secrets – Stores sensitive keys for </a:t>
                      </a:r>
                      <a:r>
                        <a:rPr lang="en-US" sz="1400" dirty="0" err="1">
                          <a:solidFill>
                            <a:schemeClr val="bg1"/>
                          </a:solidFill>
                        </a:rPr>
                        <a:t>Groq</a:t>
                      </a:r>
                      <a:r>
                        <a:rPr lang="en-US" sz="1400" dirty="0">
                          <a:solidFill>
                            <a:schemeClr val="bg1"/>
                          </a:solidFill>
                        </a:rPr>
                        <a:t> &amp; </a:t>
                      </a:r>
                      <a:r>
                        <a:rPr lang="en-US" sz="1400" dirty="0" err="1">
                          <a:solidFill>
                            <a:schemeClr val="bg1"/>
                          </a:solidFill>
                        </a:rPr>
                        <a:t>NewsAPI</a:t>
                      </a:r>
                      <a:r>
                        <a:rPr lang="en-US" sz="1400" dirty="0">
                          <a:solidFill>
                            <a:schemeClr val="bg1"/>
                          </a:solidFill>
                        </a:rPr>
                        <a:t> safely</a:t>
                      </a:r>
                      <a:endParaRPr lang="en-US" sz="1400" dirty="0">
                        <a:solidFill>
                          <a:schemeClr val="bg1"/>
                        </a:solidFill>
                        <a:latin typeface="Times New Roman" panose="02020603050405020304" pitchFamily="18" charset="0"/>
                        <a:cs typeface="Times New Roman" panose="02020603050405020304" pitchFamily="18" charset="0"/>
                      </a:endParaRPr>
                    </a:p>
                  </a:txBody>
                  <a:tcPr marL="62971" marR="62971" marT="31485" marB="314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3300">
                        <a:alpha val="94118"/>
                      </a:srgbClr>
                    </a:solidFill>
                  </a:tcPr>
                </a:tc>
                <a:extLst>
                  <a:ext uri="{0D108BD9-81ED-4DB2-BD59-A6C34878D82A}">
                    <a16:rowId xmlns:a16="http://schemas.microsoft.com/office/drawing/2014/main" val="3305875384"/>
                  </a:ext>
                </a:extLst>
              </a:tr>
            </a:tbl>
          </a:graphicData>
        </a:graphic>
      </p:graphicFrame>
    </p:spTree>
    <p:extLst>
      <p:ext uri="{BB962C8B-B14F-4D97-AF65-F5344CB8AC3E}">
        <p14:creationId xmlns:p14="http://schemas.microsoft.com/office/powerpoint/2010/main" val="32900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74" y="50618"/>
            <a:ext cx="10096500" cy="350021"/>
          </a:xfrm>
        </p:spPr>
        <p:txBody>
          <a:bodyPr anchor="t">
            <a:normAutofit fontScale="90000"/>
          </a:bodyPr>
          <a:lstStyle/>
          <a:p>
            <a:pPr algn="ctr"/>
            <a:r>
              <a:rPr lang="en-IN" u="sng" dirty="0">
                <a:ln>
                  <a:noFill/>
                </a:ln>
                <a:solidFill>
                  <a:schemeClr val="accent1">
                    <a:lumMod val="75000"/>
                  </a:schemeClr>
                </a:solidFill>
                <a:effectLst/>
                <a:latin typeface="Times New Roman" panose="02020603050405020304" pitchFamily="18" charset="0"/>
                <a:ea typeface="Nunito Semi Bold" pitchFamily="34" charset="-122"/>
                <a:cs typeface="Times New Roman" panose="02020603050405020304" pitchFamily="18" charset="0"/>
              </a:rPr>
              <a:t>⚙️ Backend Setup</a:t>
            </a:r>
            <a:br>
              <a:rPr lang="en-US" u="sng" dirty="0">
                <a:ln>
                  <a:noFill/>
                </a:ln>
                <a:solidFill>
                  <a:schemeClr val="accent1">
                    <a:lumMod val="75000"/>
                  </a:schemeClr>
                </a:solidFill>
                <a:effectLst/>
                <a:latin typeface="Times New Roman" panose="02020603050405020304" pitchFamily="18" charset="0"/>
                <a:cs typeface="Times New Roman" panose="02020603050405020304" pitchFamily="18" charset="0"/>
              </a:rPr>
            </a:br>
            <a:endParaRPr lang="en-US" u="sng"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8" name="Content Placeholder 7"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186114804"/>
              </p:ext>
            </p:extLst>
          </p:nvPr>
        </p:nvGraphicFramePr>
        <p:xfrm>
          <a:off x="128833" y="801278"/>
          <a:ext cx="11934334" cy="5656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806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1CEE5C-7D23-6DCF-9333-E114EC81DF2D}"/>
              </a:ext>
            </a:extLst>
          </p:cNvPr>
          <p:cNvPicPr>
            <a:picLocks noChangeAspect="1"/>
          </p:cNvPicPr>
          <p:nvPr/>
        </p:nvPicPr>
        <p:blipFill>
          <a:blip r:embed="rId2" cstate="screen">
            <a:extLst>
              <a:ext uri="{28A0092B-C50C-407E-A947-70E740481C1C}">
                <a14:useLocalDpi xmlns:a14="http://schemas.microsoft.com/office/drawing/2010/main"/>
              </a:ext>
            </a:extLst>
          </a:blip>
          <a:srcRect r="11873"/>
          <a:stretch>
            <a:fillRect/>
          </a:stretch>
        </p:blipFill>
        <p:spPr>
          <a:xfrm>
            <a:off x="-1" y="656263"/>
            <a:ext cx="4524867" cy="2964730"/>
          </a:xfrm>
          <a:prstGeom prst="rect">
            <a:avLst/>
          </a:prstGeom>
        </p:spPr>
      </p:pic>
      <p:pic>
        <p:nvPicPr>
          <p:cNvPr id="9" name="Picture 8">
            <a:extLst>
              <a:ext uri="{FF2B5EF4-FFF2-40B4-BE49-F238E27FC236}">
                <a16:creationId xmlns:a16="http://schemas.microsoft.com/office/drawing/2014/main" id="{519373AA-9444-0C11-D82C-C9B7618767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20993"/>
            <a:ext cx="4524867" cy="2964730"/>
          </a:xfrm>
          <a:prstGeom prst="rect">
            <a:avLst/>
          </a:prstGeom>
        </p:spPr>
      </p:pic>
      <p:sp>
        <p:nvSpPr>
          <p:cNvPr id="11" name="TextBox 10">
            <a:extLst>
              <a:ext uri="{FF2B5EF4-FFF2-40B4-BE49-F238E27FC236}">
                <a16:creationId xmlns:a16="http://schemas.microsoft.com/office/drawing/2014/main" id="{1844F74D-C0F8-D487-467A-701112B43D1C}"/>
              </a:ext>
            </a:extLst>
          </p:cNvPr>
          <p:cNvSpPr txBox="1"/>
          <p:nvPr/>
        </p:nvSpPr>
        <p:spPr>
          <a:xfrm>
            <a:off x="461914" y="87611"/>
            <a:ext cx="11095348" cy="461665"/>
          </a:xfrm>
          <a:prstGeom prst="rect">
            <a:avLst/>
          </a:prstGeom>
          <a:noFill/>
          <a:ln>
            <a:solidFill>
              <a:schemeClr val="tx2"/>
            </a:solidFill>
          </a:ln>
        </p:spPr>
        <p:txBody>
          <a:bodyPr wrap="square">
            <a:spAutoFit/>
          </a:bodyPr>
          <a:lstStyle/>
          <a:p>
            <a:pPr lvl="0" algn="ctr">
              <a:defRPr/>
            </a:pP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Nunito Semi Bold" pitchFamily="34" charset="-122"/>
                <a:cs typeface="Times New Roman" panose="02020603050405020304" pitchFamily="18" charset="0"/>
              </a:rPr>
              <a:t>🧩 LLM Logic | </a:t>
            </a:r>
            <a:r>
              <a:rPr lang="en-IN" sz="2400" b="1" u="sng" dirty="0">
                <a:solidFill>
                  <a:srgbClr val="993300"/>
                </a:solidFill>
                <a:highlight>
                  <a:srgbClr val="C0C0C0"/>
                </a:highlight>
                <a:latin typeface="Times New Roman" panose="02020603050405020304" pitchFamily="18" charset="0"/>
                <a:ea typeface="Nunito Semi Bold" pitchFamily="34" charset="-122"/>
                <a:cs typeface="Times New Roman" panose="02020603050405020304" pitchFamily="18" charset="0"/>
              </a:rPr>
              <a:t>Prompt Engineering &amp; </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Nunito Semi Bold" pitchFamily="34" charset="-122"/>
                <a:cs typeface="Times New Roman" panose="02020603050405020304" pitchFamily="18" charset="0"/>
              </a:rPr>
              <a:t>News Scraping with </a:t>
            </a:r>
            <a:r>
              <a:rPr kumimoji="0" lang="en-IN" sz="2400" b="1" i="0" u="sng" strike="noStrike" kern="1200" cap="none" spc="0" normalizeH="0" baseline="0" noProof="0" dirty="0" err="1">
                <a:ln>
                  <a:noFill/>
                </a:ln>
                <a:solidFill>
                  <a:srgbClr val="993300"/>
                </a:solidFill>
                <a:effectLst/>
                <a:highlight>
                  <a:srgbClr val="C0C0C0"/>
                </a:highlight>
                <a:uLnTx/>
                <a:uFillTx/>
                <a:latin typeface="Times New Roman" panose="02020603050405020304" pitchFamily="18" charset="0"/>
                <a:ea typeface="Nunito Semi Bold" pitchFamily="34" charset="-122"/>
                <a:cs typeface="Times New Roman" panose="02020603050405020304" pitchFamily="18" charset="0"/>
              </a:rPr>
              <a:t>NewsAPI</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Nunito Semi Bold" pitchFamily="34" charset="-122"/>
                <a:cs typeface="Times New Roman" panose="02020603050405020304" pitchFamily="18" charset="0"/>
              </a:rPr>
              <a:t> </a:t>
            </a:r>
            <a:endParaRPr kumimoji="0" lang="en-US"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9F8039C-9595-0724-FFF5-B674AA680385}"/>
              </a:ext>
            </a:extLst>
          </p:cNvPr>
          <p:cNvSpPr txBox="1"/>
          <p:nvPr/>
        </p:nvSpPr>
        <p:spPr>
          <a:xfrm>
            <a:off x="4694548" y="689788"/>
            <a:ext cx="7497452" cy="6494085"/>
          </a:xfrm>
          <a:prstGeom prst="rect">
            <a:avLst/>
          </a:prstGeom>
          <a:noFill/>
          <a:ln>
            <a:solidFill>
              <a:schemeClr val="tx2"/>
            </a:solidFill>
          </a:ln>
        </p:spPr>
        <p:txBody>
          <a:bodyPr wrap="square">
            <a:spAutoFit/>
          </a:bodyPr>
          <a:lstStyle/>
          <a:p>
            <a:pPr>
              <a:buNone/>
            </a:pPr>
            <a:r>
              <a:rPr lang="en-US" sz="1600" b="1" dirty="0">
                <a:solidFill>
                  <a:schemeClr val="bg1">
                    <a:lumMod val="95000"/>
                  </a:schemeClr>
                </a:solidFill>
                <a:latin typeface="Times New Roman" panose="02020603050405020304" pitchFamily="18" charset="0"/>
                <a:cs typeface="Times New Roman" panose="02020603050405020304" pitchFamily="18" charset="0"/>
              </a:rPr>
              <a:t>📜 Prompt Template Highlights</a:t>
            </a:r>
          </a:p>
          <a:p>
            <a:pPr>
              <a:buNone/>
            </a:pPr>
            <a:r>
              <a:rPr lang="en-US" sz="1600" dirty="0">
                <a:solidFill>
                  <a:schemeClr val="bg1">
                    <a:lumMod val="95000"/>
                  </a:schemeClr>
                </a:solidFill>
                <a:latin typeface="Times New Roman" panose="02020603050405020304" pitchFamily="18" charset="0"/>
                <a:cs typeface="Times New Roman" panose="02020603050405020304" pitchFamily="18" charset="0"/>
              </a:rPr>
              <a:t>The summarization prompt is designed to produce concise, bullet-form outputs that prioritize clarity and relevance. It deliberately avoids filler phrases, repetitive language, and generic introductions. Each summary begins with the most impactful insight and strictly adheres to the source content—ensuring zero hallucination or fabricated details.</a:t>
            </a:r>
          </a:p>
          <a:p>
            <a:pPr>
              <a:buNone/>
            </a:pP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a:buNone/>
            </a:pPr>
            <a:r>
              <a:rPr lang="en-US" sz="1600" b="1" dirty="0">
                <a:solidFill>
                  <a:schemeClr val="bg1">
                    <a:lumMod val="95000"/>
                  </a:schemeClr>
                </a:solidFill>
                <a:latin typeface="Times New Roman" panose="02020603050405020304" pitchFamily="18" charset="0"/>
                <a:cs typeface="Times New Roman" panose="02020603050405020304" pitchFamily="18" charset="0"/>
              </a:rPr>
              <a:t>🔗 </a:t>
            </a:r>
            <a:r>
              <a:rPr lang="en-US" sz="1600" b="1" dirty="0" err="1">
                <a:solidFill>
                  <a:schemeClr val="bg1">
                    <a:lumMod val="95000"/>
                  </a:schemeClr>
                </a:solidFill>
                <a:latin typeface="Times New Roman" panose="02020603050405020304" pitchFamily="18" charset="0"/>
                <a:cs typeface="Times New Roman" panose="02020603050405020304" pitchFamily="18" charset="0"/>
              </a:rPr>
              <a:t>LangChain</a:t>
            </a:r>
            <a:r>
              <a:rPr lang="en-US" sz="1600" b="1" dirty="0">
                <a:solidFill>
                  <a:schemeClr val="bg1">
                    <a:lumMod val="95000"/>
                  </a:schemeClr>
                </a:solidFill>
                <a:latin typeface="Times New Roman" panose="02020603050405020304" pitchFamily="18" charset="0"/>
                <a:cs typeface="Times New Roman" panose="02020603050405020304" pitchFamily="18" charset="0"/>
              </a:rPr>
              <a:t> Chain Flow</a:t>
            </a:r>
          </a:p>
          <a:p>
            <a:pPr>
              <a:buNone/>
            </a:pPr>
            <a:r>
              <a:rPr lang="en-US" sz="1600" dirty="0">
                <a:solidFill>
                  <a:schemeClr val="bg1">
                    <a:lumMod val="95000"/>
                  </a:schemeClr>
                </a:solidFill>
                <a:latin typeface="Times New Roman" panose="02020603050405020304" pitchFamily="18" charset="0"/>
                <a:cs typeface="Times New Roman" panose="02020603050405020304" pitchFamily="18" charset="0"/>
              </a:rPr>
              <a:t>The chain accepts two key inputs: the user’s query and the raw article text. It processes these inputs through a context-aware pipeline that ensures accurate and meaningful summarization. By aggregating content from multiple articles, the model delivers richer, more nuanced summaries tailored to the query.</a:t>
            </a:r>
          </a:p>
          <a:p>
            <a:pPr>
              <a:buNone/>
            </a:pP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a:buNone/>
            </a:pPr>
            <a:r>
              <a:rPr lang="en-US" sz="1600" b="1" dirty="0">
                <a:solidFill>
                  <a:schemeClr val="bg1">
                    <a:lumMod val="95000"/>
                  </a:schemeClr>
                </a:solidFill>
                <a:latin typeface="Times New Roman" panose="02020603050405020304" pitchFamily="18" charset="0"/>
                <a:cs typeface="Times New Roman" panose="02020603050405020304" pitchFamily="18" charset="0"/>
              </a:rPr>
              <a:t>📰 Article Fetching Strategy</a:t>
            </a:r>
          </a:p>
          <a:p>
            <a:pPr>
              <a:buNone/>
            </a:pPr>
            <a:r>
              <a:rPr lang="en-US" sz="1600" dirty="0">
                <a:solidFill>
                  <a:schemeClr val="bg1">
                    <a:lumMod val="95000"/>
                  </a:schemeClr>
                </a:solidFill>
                <a:latin typeface="Times New Roman" panose="02020603050405020304" pitchFamily="18" charset="0"/>
                <a:cs typeface="Times New Roman" panose="02020603050405020304" pitchFamily="18" charset="0"/>
              </a:rPr>
              <a:t>The system retrieves the 10 most recent articles matching the user’s query using </a:t>
            </a:r>
            <a:r>
              <a:rPr lang="en-US" sz="1600" dirty="0" err="1">
                <a:solidFill>
                  <a:schemeClr val="bg1">
                    <a:lumMod val="95000"/>
                  </a:schemeClr>
                </a:solidFill>
                <a:latin typeface="Times New Roman" panose="02020603050405020304" pitchFamily="18" charset="0"/>
                <a:cs typeface="Times New Roman" panose="02020603050405020304" pitchFamily="18" charset="0"/>
              </a:rPr>
              <a:t>NewsAPI</a:t>
            </a:r>
            <a:r>
              <a:rPr lang="en-US" sz="1600" dirty="0">
                <a:solidFill>
                  <a:schemeClr val="bg1">
                    <a:lumMod val="95000"/>
                  </a:schemeClr>
                </a:solidFill>
                <a:latin typeface="Times New Roman" panose="02020603050405020304" pitchFamily="18" charset="0"/>
                <a:cs typeface="Times New Roman" panose="02020603050405020304" pitchFamily="18" charset="0"/>
              </a:rPr>
              <a:t>. It filters results to include only English-language content (language='</a:t>
            </a:r>
            <a:r>
              <a:rPr lang="en-US" sz="1600" dirty="0" err="1">
                <a:solidFill>
                  <a:schemeClr val="bg1">
                    <a:lumMod val="95000"/>
                  </a:schemeClr>
                </a:solidFill>
                <a:latin typeface="Times New Roman" panose="02020603050405020304" pitchFamily="18" charset="0"/>
                <a:cs typeface="Times New Roman" panose="02020603050405020304" pitchFamily="18" charset="0"/>
              </a:rPr>
              <a:t>en</a:t>
            </a:r>
            <a:r>
              <a:rPr lang="en-US" sz="1600" dirty="0">
                <a:solidFill>
                  <a:schemeClr val="bg1">
                    <a:lumMod val="95000"/>
                  </a:schemeClr>
                </a:solidFill>
                <a:latin typeface="Times New Roman" panose="02020603050405020304" pitchFamily="18" charset="0"/>
                <a:cs typeface="Times New Roman" panose="02020603050405020304" pitchFamily="18" charset="0"/>
              </a:rPr>
              <a:t>') for consistency. Articles are sorted by their publication timestamp (</a:t>
            </a:r>
            <a:r>
              <a:rPr lang="en-US" sz="1600" dirty="0" err="1">
                <a:solidFill>
                  <a:schemeClr val="bg1">
                    <a:lumMod val="95000"/>
                  </a:schemeClr>
                </a:solidFill>
                <a:latin typeface="Times New Roman" panose="02020603050405020304" pitchFamily="18" charset="0"/>
                <a:cs typeface="Times New Roman" panose="02020603050405020304" pitchFamily="18" charset="0"/>
              </a:rPr>
              <a:t>publishedAt</a:t>
            </a:r>
            <a:r>
              <a:rPr lang="en-US" sz="1600" dirty="0">
                <a:solidFill>
                  <a:schemeClr val="bg1">
                    <a:lumMod val="95000"/>
                  </a:schemeClr>
                </a:solidFill>
                <a:latin typeface="Times New Roman" panose="02020603050405020304" pitchFamily="18" charset="0"/>
                <a:cs typeface="Times New Roman" panose="02020603050405020304" pitchFamily="18" charset="0"/>
              </a:rPr>
              <a:t>) to prioritize the latest and most relevant coverage.</a:t>
            </a:r>
            <a:br>
              <a:rPr lang="en-US" sz="1600" dirty="0">
                <a:solidFill>
                  <a:schemeClr val="bg1">
                    <a:lumMod val="95000"/>
                  </a:schemeClr>
                </a:solidFill>
                <a:latin typeface="Times New Roman" panose="02020603050405020304" pitchFamily="18" charset="0"/>
                <a:cs typeface="Times New Roman" panose="02020603050405020304" pitchFamily="18" charset="0"/>
              </a:rPr>
            </a:b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a:buNone/>
            </a:pPr>
            <a:r>
              <a:rPr lang="en-US" sz="1600" b="1" dirty="0">
                <a:solidFill>
                  <a:schemeClr val="bg1">
                    <a:lumMod val="95000"/>
                  </a:schemeClr>
                </a:solidFill>
                <a:latin typeface="Times New Roman" panose="02020603050405020304" pitchFamily="18" charset="0"/>
                <a:cs typeface="Times New Roman" panose="02020603050405020304" pitchFamily="18" charset="0"/>
              </a:rPr>
              <a:t>🧾 Text Preprocessing</a:t>
            </a:r>
          </a:p>
          <a:p>
            <a:pPr>
              <a:buNone/>
            </a:pPr>
            <a:r>
              <a:rPr lang="en-US" sz="1600" dirty="0">
                <a:solidFill>
                  <a:schemeClr val="bg1">
                    <a:lumMod val="95000"/>
                  </a:schemeClr>
                </a:solidFill>
                <a:latin typeface="Times New Roman" panose="02020603050405020304" pitchFamily="18" charset="0"/>
                <a:cs typeface="Times New Roman" panose="02020603050405020304" pitchFamily="18" charset="0"/>
              </a:rPr>
              <a:t>Each article’s description and content fields are extracted and cleaned to remove noise, formatting issues, or irrelevant metadata. The cleaned segments are then merged into a single coherent string, which serves as the input for the LLM summarizer—ensuring optimal performance and clarity in the final output.</a:t>
            </a:r>
          </a:p>
          <a:p>
            <a:pPr>
              <a:buNone/>
            </a:pPr>
            <a:br>
              <a:rPr lang="en-US" sz="1600" dirty="0">
                <a:solidFill>
                  <a:schemeClr val="bg1">
                    <a:lumMod val="95000"/>
                  </a:schemeClr>
                </a:solidFill>
                <a:latin typeface="Times New Roman" panose="02020603050405020304" pitchFamily="18" charset="0"/>
                <a:cs typeface="Times New Roman" panose="02020603050405020304" pitchFamily="18" charset="0"/>
              </a:rPr>
            </a:br>
            <a:endParaRPr lang="en-US" sz="16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93EB04-539A-5753-7DBA-EEEC8C8E6FB0}"/>
              </a:ext>
            </a:extLst>
          </p:cNvPr>
          <p:cNvSpPr txBox="1"/>
          <p:nvPr/>
        </p:nvSpPr>
        <p:spPr>
          <a:xfrm>
            <a:off x="342115" y="454175"/>
            <a:ext cx="11507770" cy="460447"/>
          </a:xfrm>
          <a:prstGeom prst="rect">
            <a:avLst/>
          </a:prstGeom>
          <a:noFill/>
          <a:ln>
            <a:solidFill>
              <a:schemeClr val="tx2"/>
            </a:solidFill>
          </a:ln>
        </p:spPr>
        <p:txBody>
          <a:bodyPr wrap="square" anchor="t">
            <a:spAutoFit/>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kumimoji="0" lang="en-IN" sz="2400" b="1" i="0" u="sng" strike="noStrike" kern="0" cap="none" spc="0" normalizeH="0" baseline="0" noProof="0" dirty="0">
                <a:ln>
                  <a:noFill/>
                </a:ln>
                <a:solidFill>
                  <a:srgbClr val="993300"/>
                </a:solidFill>
                <a:effectLst/>
                <a:highlight>
                  <a:srgbClr val="C0C0C0"/>
                </a:highlight>
                <a:uLnTx/>
                <a:uFillTx/>
                <a:latin typeface="Times New Roman" panose="02020603050405020304" pitchFamily="18" charset="0"/>
                <a:ea typeface="Times New Roman" panose="02020603050405020304" pitchFamily="18" charset="0"/>
                <a:cs typeface="Times New Roman" panose="02020603050405020304" pitchFamily="18" charset="0"/>
              </a:rPr>
              <a:t>Why </a:t>
            </a:r>
            <a:r>
              <a:rPr kumimoji="0" lang="en-IN" sz="2400" b="1" i="0" u="sng" strike="noStrike" kern="0" cap="none" spc="0" normalizeH="0" baseline="0" noProof="0" dirty="0" err="1">
                <a:ln>
                  <a:noFill/>
                </a:ln>
                <a:solidFill>
                  <a:srgbClr val="993300"/>
                </a:solidFill>
                <a:effectLst/>
                <a:highlight>
                  <a:srgbClr val="C0C0C0"/>
                </a:highlight>
                <a:uLnTx/>
                <a:uFillTx/>
                <a:latin typeface="Times New Roman" panose="02020603050405020304" pitchFamily="18" charset="0"/>
                <a:ea typeface="Times New Roman" panose="02020603050405020304" pitchFamily="18" charset="0"/>
                <a:cs typeface="Times New Roman" panose="02020603050405020304" pitchFamily="18" charset="0"/>
              </a:rPr>
              <a:t>Groq</a:t>
            </a:r>
            <a:r>
              <a:rPr kumimoji="0" lang="en-IN" sz="2400" b="1" i="0" u="sng" strike="noStrike" kern="0" cap="none" spc="0" normalizeH="0" baseline="0" noProof="0" dirty="0">
                <a:ln>
                  <a:noFill/>
                </a:ln>
                <a:solidFill>
                  <a:srgbClr val="993300"/>
                </a:solidFill>
                <a:effectLst/>
                <a:highlight>
                  <a:srgbClr val="C0C0C0"/>
                </a:highlight>
                <a:uLnTx/>
                <a:uFillTx/>
                <a:latin typeface="Times New Roman" panose="02020603050405020304" pitchFamily="18" charset="0"/>
                <a:ea typeface="Times New Roman" panose="02020603050405020304" pitchFamily="18" charset="0"/>
                <a:cs typeface="Times New Roman" panose="02020603050405020304" pitchFamily="18" charset="0"/>
              </a:rPr>
              <a:t> LLM (LLaMA3) |  Authentication Logic </a:t>
            </a:r>
            <a:endParaRPr kumimoji="0" lang="en-IN" sz="1400" b="0" i="0" u="sng" strike="noStrike" kern="100" cap="none" spc="0" normalizeH="0" baseline="0" noProof="0" dirty="0">
              <a:ln>
                <a:noFill/>
              </a:ln>
              <a:solidFill>
                <a:srgbClr val="993300"/>
              </a:solidFill>
              <a:effectLst/>
              <a:highlight>
                <a:srgbClr val="C0C0C0"/>
              </a:highligh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CF65696-62E5-359A-172F-6AF72ABAF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119" y="1102936"/>
            <a:ext cx="5091329" cy="2667786"/>
          </a:xfrm>
          <a:prstGeom prst="rect">
            <a:avLst/>
          </a:prstGeom>
          <a:ln>
            <a:solidFill>
              <a:srgbClr val="993300"/>
            </a:solidFill>
          </a:ln>
          <a:effectLst>
            <a:glow rad="228600">
              <a:schemeClr val="accent6">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TextBox 10">
            <a:extLst>
              <a:ext uri="{FF2B5EF4-FFF2-40B4-BE49-F238E27FC236}">
                <a16:creationId xmlns:a16="http://schemas.microsoft.com/office/drawing/2014/main" id="{1817D1EF-3D20-1A19-733E-D535B8148DBB}"/>
              </a:ext>
            </a:extLst>
          </p:cNvPr>
          <p:cNvSpPr txBox="1"/>
          <p:nvPr/>
        </p:nvSpPr>
        <p:spPr>
          <a:xfrm>
            <a:off x="5755457" y="975615"/>
            <a:ext cx="6094428" cy="854336"/>
          </a:xfrm>
          <a:prstGeom prst="rect">
            <a:avLst/>
          </a:prstGeom>
          <a:noFill/>
          <a:ln>
            <a:solidFill>
              <a:schemeClr val="tx2"/>
            </a:solidFill>
          </a:ln>
        </p:spPr>
        <p:txBody>
          <a:bodyPr wrap="square" anchor="ctr">
            <a:spAutoFit/>
          </a:body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993300"/>
                </a:solidFill>
                <a:effectLst/>
                <a:uLnTx/>
                <a:uFillTx/>
                <a:latin typeface="Times New Roman" panose="02020603050405020304" pitchFamily="18" charset="0"/>
                <a:cs typeface="Times New Roman" panose="02020603050405020304" pitchFamily="18" charset="0"/>
              </a:rPr>
              <a:t> </a:t>
            </a:r>
            <a:r>
              <a:rPr kumimoji="0" lang="en-US"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Model Used</a:t>
            </a:r>
          </a:p>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800" b="1" i="0" u="none" strike="noStrike" kern="1200" cap="none" spc="0" normalizeH="0" baseline="0" noProof="0" dirty="0">
              <a:ln>
                <a:noFill/>
              </a:ln>
              <a:solidFill>
                <a:srgbClr val="993300"/>
              </a:solidFill>
              <a:effectLst/>
              <a:uLnTx/>
              <a:uFillTx/>
              <a:latin typeface="Times New Roman" panose="02020603050405020304" pitchFamily="18" charset="0"/>
              <a:cs typeface="Times New Roman" panose="02020603050405020304" pitchFamily="18" charset="0"/>
            </a:endParaRPr>
          </a:p>
          <a:p>
            <a:pPr marL="272967" indent="-272967" defTabSz="1462603">
              <a:lnSpc>
                <a:spcPts val="1600"/>
              </a:lnSpc>
              <a:buFont typeface="Wingdings" panose="05000000000000000000" pitchFamily="2" charset="2"/>
              <a:buChar char="q"/>
              <a:defRPr/>
            </a:pPr>
            <a:r>
              <a:rPr lang="en-IN" dirty="0">
                <a:solidFill>
                  <a:schemeClr val="bg1">
                    <a:lumMod val="95000"/>
                  </a:schemeClr>
                </a:solidFill>
                <a:latin typeface="Times New Roman" panose="02020603050405020304" pitchFamily="18" charset="0"/>
                <a:cs typeface="Times New Roman" panose="02020603050405020304" pitchFamily="18" charset="0"/>
              </a:rPr>
              <a:t>"llama-3.3-70b-versatile"</a:t>
            </a:r>
          </a:p>
        </p:txBody>
      </p:sp>
      <p:sp>
        <p:nvSpPr>
          <p:cNvPr id="15" name="TextBox 14">
            <a:extLst>
              <a:ext uri="{FF2B5EF4-FFF2-40B4-BE49-F238E27FC236}">
                <a16:creationId xmlns:a16="http://schemas.microsoft.com/office/drawing/2014/main" id="{DDD48DB0-4B29-996A-745F-2AAA71AF1471}"/>
              </a:ext>
            </a:extLst>
          </p:cNvPr>
          <p:cNvSpPr txBox="1"/>
          <p:nvPr/>
        </p:nvSpPr>
        <p:spPr>
          <a:xfrm>
            <a:off x="5753493" y="1965640"/>
            <a:ext cx="6094428" cy="1508105"/>
          </a:xfrm>
          <a:prstGeom prst="rect">
            <a:avLst/>
          </a:prstGeom>
          <a:noFill/>
          <a:ln>
            <a:solidFill>
              <a:schemeClr val="tx2"/>
            </a:solidFill>
          </a:ln>
        </p:spPr>
        <p:txBody>
          <a:bodyPr wrap="square">
            <a:spAutoFit/>
          </a:body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2800" b="1" i="0" u="none" strike="noStrike" kern="1200" cap="none" spc="0" normalizeH="0" baseline="0" noProof="0" dirty="0">
                <a:ln>
                  <a:noFill/>
                </a:ln>
                <a:solidFill>
                  <a:srgbClr val="ED7D31"/>
                </a:solidFill>
                <a:effectLst/>
                <a:uLnTx/>
                <a:uFillTx/>
                <a:latin typeface="Montserrat Bold" panose="00000800000000000000" charset="0"/>
                <a:ea typeface="+mn-ea"/>
                <a:cs typeface="+mn-cs"/>
              </a:rPr>
              <a:t> </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Why I Chose </a:t>
            </a:r>
            <a:r>
              <a:rPr kumimoji="0" lang="en-IN" sz="2400" b="1" i="0" u="sng" strike="noStrike" kern="1200" cap="none" spc="0" normalizeH="0" baseline="0" noProof="0" dirty="0" err="1">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Groq</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 </a:t>
            </a:r>
            <a:endParaRPr kumimoji="0" lang="en-US" sz="1200" b="1" i="0" u="none" strike="noStrike" kern="1200" cap="none" spc="0" normalizeH="0" baseline="0" noProof="0" dirty="0">
              <a:ln>
                <a:noFill/>
              </a:ln>
              <a:solidFill>
                <a:srgbClr val="01A59E"/>
              </a:solidFill>
              <a:effectLst/>
              <a:uLnTx/>
              <a:uFillTx/>
              <a:latin typeface="Roboto"/>
              <a:ea typeface="+mn-ea"/>
              <a:cs typeface="+mn-cs"/>
            </a:endParaRP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Fast inference &amp; high accuracy</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Large context support</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Seamlessly works with </a:t>
            </a:r>
            <a:r>
              <a:rPr kumimoji="0" lang="en-IN" sz="1600" b="0" i="0" u="none" strike="noStrike" kern="1200" cap="none" spc="0" normalizeH="0" baseline="0" noProof="0" dirty="0" err="1">
                <a:ln>
                  <a:noFill/>
                </a:ln>
                <a:solidFill>
                  <a:schemeClr val="bg1">
                    <a:lumMod val="95000"/>
                  </a:schemeClr>
                </a:solidFill>
                <a:effectLst/>
                <a:uLnTx/>
                <a:uFillTx/>
                <a:latin typeface="Times New Roman" panose="02020603050405020304" pitchFamily="18" charset="0"/>
                <a:cs typeface="Times New Roman" panose="02020603050405020304" pitchFamily="18" charset="0"/>
              </a:rPr>
              <a:t>LangChain</a:t>
            </a:r>
            <a:endPar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endParaRP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Better factual summarization than other models</a:t>
            </a:r>
            <a:endParaRPr kumimoji="0" lang="en-US"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676F892-7AE8-7979-BC94-DAC39BD426A7}"/>
              </a:ext>
            </a:extLst>
          </p:cNvPr>
          <p:cNvSpPr txBox="1"/>
          <p:nvPr/>
        </p:nvSpPr>
        <p:spPr>
          <a:xfrm>
            <a:off x="5753493" y="3609434"/>
            <a:ext cx="6094428" cy="1508105"/>
          </a:xfrm>
          <a:prstGeom prst="rect">
            <a:avLst/>
          </a:prstGeom>
          <a:noFill/>
          <a:ln>
            <a:solidFill>
              <a:schemeClr val="tx2"/>
            </a:solidFill>
          </a:ln>
        </p:spPr>
        <p:txBody>
          <a:bodyPr wrap="square">
            <a:spAutoFit/>
          </a:bodyPr>
          <a:lstStyle/>
          <a:p>
            <a:pPr marL="0" marR="0" lvl="0" indent="0" algn="l" defTabSz="146260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2800" b="1" i="0" u="none" strike="noStrike" kern="1200" cap="none" spc="0" normalizeH="0" baseline="0" noProof="0" dirty="0">
                <a:ln>
                  <a:noFill/>
                </a:ln>
                <a:solidFill>
                  <a:srgbClr val="A5A5A5"/>
                </a:solidFill>
                <a:effectLst/>
                <a:uLnTx/>
                <a:uFillTx/>
                <a:latin typeface="Montserrat Bold" panose="00000800000000000000" charset="0"/>
                <a:ea typeface="+mn-ea"/>
                <a:cs typeface="+mn-cs"/>
              </a:rPr>
              <a:t> </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Security Features</a:t>
            </a:r>
            <a:endParaRPr kumimoji="0" lang="en-IN" sz="2800" b="1" i="0" u="none" strike="noStrike" kern="1200" cap="none" spc="0" normalizeH="0" baseline="0" noProof="0" dirty="0">
              <a:ln>
                <a:noFill/>
              </a:ln>
              <a:solidFill>
                <a:srgbClr val="A5A5A5"/>
              </a:solidFill>
              <a:effectLst/>
              <a:uLnTx/>
              <a:uFillTx/>
              <a:latin typeface="Montserrat Bold" panose="00000800000000000000" charset="0"/>
              <a:ea typeface="+mn-ea"/>
              <a:cs typeface="+mn-cs"/>
            </a:endParaRP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Username &amp; password gate</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Hint system for credentials</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Login state persists during session</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Shows error for wrong login</a:t>
            </a:r>
            <a:endParaRPr kumimoji="0" lang="en-US" sz="14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2C4BFAD-5135-A416-1F4D-81DF0FC2BD10}"/>
              </a:ext>
            </a:extLst>
          </p:cNvPr>
          <p:cNvSpPr txBox="1"/>
          <p:nvPr/>
        </p:nvSpPr>
        <p:spPr>
          <a:xfrm>
            <a:off x="5753493" y="5314361"/>
            <a:ext cx="6094428" cy="1220847"/>
          </a:xfrm>
          <a:prstGeom prst="rect">
            <a:avLst/>
          </a:prstGeom>
          <a:noFill/>
          <a:ln>
            <a:solidFill>
              <a:schemeClr val="tx2"/>
            </a:solidFill>
          </a:ln>
        </p:spPr>
        <p:txBody>
          <a:bodyPr wrap="square">
            <a:spAutoFit/>
          </a:bodyPr>
          <a:lstStyle/>
          <a:p>
            <a:pPr marL="0" marR="0" lvl="0" indent="0" algn="l" defTabSz="1462603" rtl="0" eaLnBrk="1" fontAlgn="auto" latinLnBrk="0" hangingPunct="1">
              <a:lnSpc>
                <a:spcPct val="100000"/>
              </a:lnSpc>
              <a:spcBef>
                <a:spcPts val="0"/>
              </a:spcBef>
              <a:spcAft>
                <a:spcPts val="16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FFC000"/>
                </a:solidFill>
                <a:effectLst/>
                <a:uLnTx/>
                <a:uFillTx/>
                <a:latin typeface="Montserrat Bold" panose="00000800000000000000" charset="0"/>
                <a:ea typeface="+mn-ea"/>
                <a:cs typeface="+mn-cs"/>
              </a:rPr>
              <a:t> </a:t>
            </a:r>
            <a:r>
              <a:rPr kumimoji="0" lang="en-US"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Reset Functionality</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Clears all user input and response</a:t>
            </a:r>
          </a:p>
          <a:p>
            <a:pPr marL="272967" marR="0" lvl="0" indent="-272967" algn="l" defTabSz="1462603"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rPr>
              <a:t> Keeps login active after reset</a:t>
            </a:r>
            <a:endParaRPr kumimoji="0" lang="en-US" sz="1600" b="0" i="0" u="none" strike="noStrike" kern="1200" cap="none" spc="0" normalizeH="0" baseline="0" noProof="0" dirty="0">
              <a:ln>
                <a:noFill/>
              </a:ln>
              <a:solidFill>
                <a:schemeClr val="bg1">
                  <a:lumMod val="95000"/>
                </a:schemeClr>
              </a:solidFill>
              <a:effectLst/>
              <a:uLnTx/>
              <a:uFillTx/>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7DE1C0D-9958-F764-1980-20592EDB3986}"/>
              </a:ext>
            </a:extLst>
          </p:cNvPr>
          <p:cNvPicPr>
            <a:picLocks noChangeAspect="1"/>
          </p:cNvPicPr>
          <p:nvPr/>
        </p:nvPicPr>
        <p:blipFill>
          <a:blip r:embed="rId3"/>
          <a:stretch>
            <a:fillRect/>
          </a:stretch>
        </p:blipFill>
        <p:spPr>
          <a:xfrm>
            <a:off x="131118" y="3770723"/>
            <a:ext cx="5091329" cy="2764486"/>
          </a:xfrm>
          <a:prstGeom prst="roundRect">
            <a:avLst>
              <a:gd name="adj" fmla="val 8594"/>
            </a:avLst>
          </a:prstGeom>
          <a:solidFill>
            <a:srgbClr val="FFFFFF">
              <a:shade val="85000"/>
            </a:srgbClr>
          </a:solidFill>
          <a:ln>
            <a:solidFill>
              <a:srgbClr val="993300"/>
            </a:solidFill>
          </a:ln>
          <a:effectLst>
            <a:outerShdw blurRad="190500" dist="228600" dir="2700000" algn="ctr">
              <a:srgbClr val="000000">
                <a:alpha val="30000"/>
              </a:srgbClr>
            </a:outerShdw>
            <a:reflection blurRad="12700" stA="38000" endPos="28000" dist="5000" dir="5400000" sy="-100000" algn="bl" rotWithShape="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98360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6D5B6-DDE9-C9CA-31FA-AB4C22756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096" y="735291"/>
            <a:ext cx="4317477" cy="2993010"/>
          </a:xfrm>
          <a:prstGeom prst="rect">
            <a:avLst/>
          </a:prstGeom>
        </p:spPr>
      </p:pic>
      <p:pic>
        <p:nvPicPr>
          <p:cNvPr id="110" name="Picture 109">
            <a:extLst>
              <a:ext uri="{FF2B5EF4-FFF2-40B4-BE49-F238E27FC236}">
                <a16:creationId xmlns:a16="http://schemas.microsoft.com/office/drawing/2014/main" id="{7F63A8A9-1528-2C41-11DB-8A50B1683CBD}"/>
              </a:ext>
            </a:extLst>
          </p:cNvPr>
          <p:cNvPicPr>
            <a:picLocks noChangeAspect="1"/>
          </p:cNvPicPr>
          <p:nvPr/>
        </p:nvPicPr>
        <p:blipFill>
          <a:blip r:embed="rId3"/>
          <a:stretch>
            <a:fillRect/>
          </a:stretch>
        </p:blipFill>
        <p:spPr>
          <a:xfrm>
            <a:off x="245096" y="3825468"/>
            <a:ext cx="4317477" cy="2796861"/>
          </a:xfrm>
          <a:prstGeom prst="rect">
            <a:avLst/>
          </a:prstGeom>
          <a:ln/>
        </p:spPr>
        <p:style>
          <a:lnRef idx="1">
            <a:schemeClr val="accent4"/>
          </a:lnRef>
          <a:fillRef idx="3">
            <a:schemeClr val="accent4"/>
          </a:fillRef>
          <a:effectRef idx="2">
            <a:schemeClr val="accent4"/>
          </a:effectRef>
          <a:fontRef idx="minor">
            <a:schemeClr val="lt1"/>
          </a:fontRef>
        </p:style>
      </p:pic>
      <p:sp>
        <p:nvSpPr>
          <p:cNvPr id="112" name="TextBox 111">
            <a:extLst>
              <a:ext uri="{FF2B5EF4-FFF2-40B4-BE49-F238E27FC236}">
                <a16:creationId xmlns:a16="http://schemas.microsoft.com/office/drawing/2014/main" id="{EFC1BE57-C3CD-302A-F36E-FD2C5AF7B299}"/>
              </a:ext>
            </a:extLst>
          </p:cNvPr>
          <p:cNvSpPr txBox="1"/>
          <p:nvPr/>
        </p:nvSpPr>
        <p:spPr>
          <a:xfrm>
            <a:off x="2764411" y="164125"/>
            <a:ext cx="6094428" cy="461665"/>
          </a:xfrm>
          <a:prstGeom prst="rect">
            <a:avLst/>
          </a:prstGeom>
          <a:noFill/>
          <a:ln>
            <a:solidFill>
              <a:schemeClr val="tx2"/>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 </a:t>
            </a:r>
            <a:r>
              <a:rPr kumimoji="0" lang="en-IN" sz="2400" b="1" i="0" u="sng" strike="noStrike" kern="1200" cap="none" spc="0" normalizeH="0" baseline="0" noProof="0" dirty="0" err="1">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Streamlit</a:t>
            </a:r>
            <a:r>
              <a:rPr kumimoji="0" lang="en-IN" sz="24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cs typeface="Times New Roman" panose="02020603050405020304" pitchFamily="18" charset="0"/>
              </a:rPr>
              <a:t> Dashboard Core Features</a:t>
            </a:r>
          </a:p>
        </p:txBody>
      </p:sp>
      <p:sp>
        <p:nvSpPr>
          <p:cNvPr id="167" name="TextBox 166">
            <a:extLst>
              <a:ext uri="{FF2B5EF4-FFF2-40B4-BE49-F238E27FC236}">
                <a16:creationId xmlns:a16="http://schemas.microsoft.com/office/drawing/2014/main" id="{1C6C3361-9052-9EE8-F77F-B6B0E8D24829}"/>
              </a:ext>
            </a:extLst>
          </p:cNvPr>
          <p:cNvSpPr txBox="1"/>
          <p:nvPr/>
        </p:nvSpPr>
        <p:spPr>
          <a:xfrm>
            <a:off x="6096000" y="735291"/>
            <a:ext cx="5951456" cy="906787"/>
          </a:xfrm>
          <a:prstGeom prst="rect">
            <a:avLst/>
          </a:prstGeom>
          <a:ln/>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User Authentication &amp; API Keys Storing</a:t>
            </a:r>
            <a:r>
              <a:rPr kumimoji="0" lang="en-US" sz="1800" b="1" i="0" u="sng" strike="noStrike" kern="1200" cap="none" spc="0" normalizeH="0" baseline="0" noProof="0" dirty="0">
                <a:ln>
                  <a:noFill/>
                </a:ln>
                <a:solidFill>
                  <a:srgbClr val="000000">
                    <a:lumMod val="75000"/>
                    <a:lumOff val="25000"/>
                  </a:srgbClr>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a:t>
            </a:r>
          </a:p>
          <a:p>
            <a:pPr defTabSz="1097280">
              <a:lnSpc>
                <a:spcPct val="120000"/>
              </a:lnSpc>
              <a:defRPr/>
            </a:pPr>
            <a:r>
              <a:rPr lang="en-IN" sz="1600" dirty="0">
                <a:solidFill>
                  <a:srgbClr val="E7E6E6">
                    <a:lumMod val="50000"/>
                  </a:srgbClr>
                </a:solidFill>
                <a:latin typeface="Tw Cen MT" panose="020B0602020104020603" pitchFamily="34" charset="0"/>
                <a:ea typeface="Roboto"/>
              </a:rPr>
              <a:t>🔑</a:t>
            </a: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Login with username and password: (Demo: Sukriti / Sukriti123)</a:t>
            </a:r>
          </a:p>
          <a:p>
            <a:pPr defTabSz="1097280">
              <a:lnSpc>
                <a:spcPct val="120000"/>
              </a:lnSpc>
              <a:defRPr/>
            </a:pPr>
            <a:r>
              <a:rPr lang="en-IN" sz="1600" dirty="0">
                <a:solidFill>
                  <a:srgbClr val="E7E6E6">
                    <a:lumMod val="50000"/>
                  </a:srgbClr>
                </a:solidFill>
                <a:latin typeface="Tw Cen MT" panose="020B0602020104020603" pitchFamily="34" charset="0"/>
                <a:ea typeface="Roboto"/>
              </a:rPr>
              <a:t>🔐</a:t>
            </a:r>
            <a:r>
              <a:rPr lang="en-IN" sz="1600" dirty="0" err="1">
                <a:solidFill>
                  <a:schemeClr val="bg1">
                    <a:lumMod val="95000"/>
                  </a:schemeClr>
                </a:solidFill>
                <a:latin typeface="Times New Roman" panose="02020603050405020304" pitchFamily="18" charset="0"/>
                <a:ea typeface="Roboto"/>
                <a:cs typeface="Times New Roman" panose="02020603050405020304" pitchFamily="18" charset="0"/>
              </a:rPr>
              <a:t>Groq</a:t>
            </a: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&amp; News API Keys kept in </a:t>
            </a:r>
            <a:r>
              <a:rPr lang="en-IN" sz="1600" dirty="0" err="1">
                <a:solidFill>
                  <a:schemeClr val="bg1">
                    <a:lumMod val="95000"/>
                  </a:schemeClr>
                </a:solidFill>
                <a:latin typeface="Times New Roman" panose="02020603050405020304" pitchFamily="18" charset="0"/>
                <a:ea typeface="Roboto"/>
                <a:cs typeface="Times New Roman" panose="02020603050405020304" pitchFamily="18" charset="0"/>
              </a:rPr>
              <a:t>Streamlit</a:t>
            </a: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Secret.</a:t>
            </a:r>
            <a:endParaRPr lang="en-US" sz="1600" b="1" dirty="0">
              <a:solidFill>
                <a:schemeClr val="bg1">
                  <a:lumMod val="95000"/>
                </a:schemeClr>
              </a:solidFill>
              <a:latin typeface="Times New Roman" panose="02020603050405020304" pitchFamily="18" charset="0"/>
              <a:ea typeface="Roboto"/>
              <a:cs typeface="Times New Roman" panose="02020603050405020304" pitchFamily="18" charset="0"/>
            </a:endParaRPr>
          </a:p>
        </p:txBody>
      </p:sp>
      <p:sp>
        <p:nvSpPr>
          <p:cNvPr id="168" name="Arrow: Right 167">
            <a:extLst>
              <a:ext uri="{FF2B5EF4-FFF2-40B4-BE49-F238E27FC236}">
                <a16:creationId xmlns:a16="http://schemas.microsoft.com/office/drawing/2014/main" id="{E7DDCC75-5881-A49B-DBDE-48F5A2B5E835}"/>
              </a:ext>
            </a:extLst>
          </p:cNvPr>
          <p:cNvSpPr/>
          <p:nvPr/>
        </p:nvSpPr>
        <p:spPr>
          <a:xfrm>
            <a:off x="4920790" y="896685"/>
            <a:ext cx="980387"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Step-1</a:t>
            </a:r>
          </a:p>
        </p:txBody>
      </p:sp>
      <p:sp>
        <p:nvSpPr>
          <p:cNvPr id="170" name="TextBox 169">
            <a:extLst>
              <a:ext uri="{FF2B5EF4-FFF2-40B4-BE49-F238E27FC236}">
                <a16:creationId xmlns:a16="http://schemas.microsoft.com/office/drawing/2014/main" id="{7010EF83-45F1-2736-C2E6-15C131BC69D7}"/>
              </a:ext>
            </a:extLst>
          </p:cNvPr>
          <p:cNvSpPr txBox="1"/>
          <p:nvPr/>
        </p:nvSpPr>
        <p:spPr>
          <a:xfrm>
            <a:off x="6096000" y="1693424"/>
            <a:ext cx="5951456" cy="1174232"/>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lvl="0" defTabSz="1097280">
              <a:lnSpc>
                <a:spcPct val="90000"/>
              </a:lnSpc>
              <a:defRPr/>
            </a:pPr>
            <a:r>
              <a:rPr lang="en-US" sz="1600" b="1" u="sng" dirty="0">
                <a:solidFill>
                  <a:srgbClr val="993300"/>
                </a:solidFill>
                <a:highlight>
                  <a:srgbClr val="C0C0C0"/>
                </a:highlight>
                <a:latin typeface="Times New Roman" panose="02020603050405020304" pitchFamily="18" charset="0"/>
                <a:ea typeface="Roboto Medium"/>
                <a:cs typeface="Times New Roman" panose="02020603050405020304" pitchFamily="18" charset="0"/>
                <a:sym typeface="Roboto Medium"/>
              </a:rPr>
              <a:t>Query Input + AI Summary</a:t>
            </a:r>
            <a:r>
              <a:rPr lang="en-US" sz="1600" b="1" u="sng" dirty="0">
                <a:solidFill>
                  <a:srgbClr val="000000">
                    <a:lumMod val="75000"/>
                    <a:lumOff val="25000"/>
                  </a:srgbClr>
                </a:solidFill>
                <a:highlight>
                  <a:srgbClr val="C0C0C0"/>
                </a:highlight>
                <a:latin typeface="Times New Roman" panose="02020603050405020304" pitchFamily="18" charset="0"/>
                <a:ea typeface="Roboto Medium"/>
                <a:cs typeface="Times New Roman" panose="02020603050405020304" pitchFamily="18" charset="0"/>
                <a:sym typeface="Roboto Medium"/>
              </a:rPr>
              <a:t>:</a:t>
            </a:r>
          </a:p>
          <a:p>
            <a:pPr marL="0" marR="0" lvl="0" indent="0" algn="l" defTabSz="1097280" rtl="0" eaLnBrk="1" fontAlgn="auto" latinLnBrk="0" hangingPunct="1">
              <a:lnSpc>
                <a:spcPct val="12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Roboto"/>
                <a:cs typeface="Times New Roman" panose="02020603050405020304" pitchFamily="18" charset="0"/>
              </a:rPr>
              <a:t>📝 User enters any topic</a:t>
            </a:r>
          </a:p>
          <a:p>
            <a:pPr marL="0" marR="0" lvl="0" indent="0" algn="l" defTabSz="1097280" rtl="0" eaLnBrk="1" fontAlgn="auto" latinLnBrk="0" hangingPunct="1">
              <a:lnSpc>
                <a:spcPct val="12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Roboto"/>
                <a:cs typeface="Times New Roman" panose="02020603050405020304" pitchFamily="18" charset="0"/>
              </a:rPr>
              <a:t>🤖 LLM returns a clean bullet summary</a:t>
            </a:r>
          </a:p>
          <a:p>
            <a:pPr marL="0" marR="0" lvl="0" indent="0" algn="l" defTabSz="1097280" rtl="0" eaLnBrk="1" fontAlgn="auto" latinLnBrk="0" hangingPunct="1">
              <a:lnSpc>
                <a:spcPct val="12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Roboto"/>
                <a:cs typeface="Times New Roman" panose="02020603050405020304" pitchFamily="18" charset="0"/>
              </a:rPr>
              <a:t>📰 Shows which articles were used.</a:t>
            </a:r>
            <a:endParaRPr kumimoji="0" lang="en-US" sz="1600"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Roboto"/>
              <a:cs typeface="Times New Roman" panose="02020603050405020304" pitchFamily="18" charset="0"/>
            </a:endParaRPr>
          </a:p>
        </p:txBody>
      </p:sp>
      <p:sp>
        <p:nvSpPr>
          <p:cNvPr id="171" name="Arrow: Right 170">
            <a:extLst>
              <a:ext uri="{FF2B5EF4-FFF2-40B4-BE49-F238E27FC236}">
                <a16:creationId xmlns:a16="http://schemas.microsoft.com/office/drawing/2014/main" id="{4FC9158A-A984-E3A8-6C8A-0CC5EEEF2C1F}"/>
              </a:ext>
            </a:extLst>
          </p:cNvPr>
          <p:cNvSpPr/>
          <p:nvPr/>
        </p:nvSpPr>
        <p:spPr>
          <a:xfrm>
            <a:off x="4934931" y="2004153"/>
            <a:ext cx="980387"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Step-2</a:t>
            </a:r>
          </a:p>
        </p:txBody>
      </p:sp>
      <p:sp>
        <p:nvSpPr>
          <p:cNvPr id="173" name="TextBox 172">
            <a:extLst>
              <a:ext uri="{FF2B5EF4-FFF2-40B4-BE49-F238E27FC236}">
                <a16:creationId xmlns:a16="http://schemas.microsoft.com/office/drawing/2014/main" id="{00350A15-166A-C4F6-1178-A3C70FC2DE51}"/>
              </a:ext>
            </a:extLst>
          </p:cNvPr>
          <p:cNvSpPr txBox="1"/>
          <p:nvPr/>
        </p:nvSpPr>
        <p:spPr>
          <a:xfrm>
            <a:off x="6096000" y="2919002"/>
            <a:ext cx="5951456" cy="906467"/>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1097280" rtl="0" eaLnBrk="1" fontAlgn="auto" latinLnBrk="0" hangingPunct="1">
              <a:lnSpc>
                <a:spcPct val="90000"/>
              </a:lnSpc>
              <a:spcBef>
                <a:spcPts val="0"/>
              </a:spcBef>
              <a:spcAft>
                <a:spcPts val="0"/>
              </a:spcAft>
              <a:buClrTx/>
              <a:buSzTx/>
              <a:buFontTx/>
              <a:buNone/>
              <a:tabLst/>
              <a:defRPr/>
            </a:pPr>
            <a:r>
              <a:rPr kumimoji="0" lang="en-US"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 Export Options</a:t>
            </a:r>
          </a:p>
          <a:p>
            <a:pPr lvl="0" defTabSz="1097280">
              <a:lnSpc>
                <a:spcPct val="120000"/>
              </a:lnSpc>
              <a:defRPr/>
            </a:pP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PDF export (Unicode-safe with </a:t>
            </a:r>
            <a:r>
              <a:rPr lang="en-IN" sz="1600" dirty="0" err="1">
                <a:solidFill>
                  <a:schemeClr val="bg1">
                    <a:lumMod val="95000"/>
                  </a:schemeClr>
                </a:solidFill>
                <a:latin typeface="Times New Roman" panose="02020603050405020304" pitchFamily="18" charset="0"/>
                <a:ea typeface="Roboto"/>
                <a:cs typeface="Times New Roman" panose="02020603050405020304" pitchFamily="18" charset="0"/>
              </a:rPr>
              <a:t>ReportLab</a:t>
            </a: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a:t>
            </a:r>
          </a:p>
          <a:p>
            <a:pPr lvl="0" defTabSz="1097280">
              <a:lnSpc>
                <a:spcPct val="120000"/>
              </a:lnSpc>
              <a:defRPr/>
            </a:pP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TXT export (plain text summary)</a:t>
            </a:r>
            <a:endParaRPr lang="en-US" sz="1600" dirty="0">
              <a:solidFill>
                <a:schemeClr val="bg1">
                  <a:lumMod val="95000"/>
                </a:schemeClr>
              </a:solidFill>
              <a:latin typeface="Times New Roman" panose="02020603050405020304" pitchFamily="18" charset="0"/>
              <a:ea typeface="Roboto"/>
              <a:cs typeface="Times New Roman" panose="02020603050405020304" pitchFamily="18" charset="0"/>
            </a:endParaRPr>
          </a:p>
        </p:txBody>
      </p:sp>
      <p:sp>
        <p:nvSpPr>
          <p:cNvPr id="174" name="Arrow: Right 173">
            <a:extLst>
              <a:ext uri="{FF2B5EF4-FFF2-40B4-BE49-F238E27FC236}">
                <a16:creationId xmlns:a16="http://schemas.microsoft.com/office/drawing/2014/main" id="{14094CC6-CA39-AB77-AFF6-D847185EA99E}"/>
              </a:ext>
            </a:extLst>
          </p:cNvPr>
          <p:cNvSpPr/>
          <p:nvPr/>
        </p:nvSpPr>
        <p:spPr>
          <a:xfrm>
            <a:off x="4934931" y="3070701"/>
            <a:ext cx="980387"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Step-3</a:t>
            </a:r>
          </a:p>
        </p:txBody>
      </p:sp>
      <p:sp>
        <p:nvSpPr>
          <p:cNvPr id="176" name="TextBox 175">
            <a:extLst>
              <a:ext uri="{FF2B5EF4-FFF2-40B4-BE49-F238E27FC236}">
                <a16:creationId xmlns:a16="http://schemas.microsoft.com/office/drawing/2014/main" id="{575D21B5-AE6D-5404-B998-2CA2918710E4}"/>
              </a:ext>
            </a:extLst>
          </p:cNvPr>
          <p:cNvSpPr txBox="1"/>
          <p:nvPr/>
        </p:nvSpPr>
        <p:spPr>
          <a:xfrm>
            <a:off x="6091284" y="3890191"/>
            <a:ext cx="5951456" cy="861774"/>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1097280" rtl="0" eaLnBrk="1" fontAlgn="auto" latinLnBrk="0" hangingPunct="1">
              <a:spcBef>
                <a:spcPts val="0"/>
              </a:spcBef>
              <a:spcAft>
                <a:spcPts val="0"/>
              </a:spcAft>
              <a:buClrTx/>
              <a:buSzTx/>
              <a:buFontTx/>
              <a:buNone/>
              <a:tabLst/>
              <a:defRPr/>
            </a:pPr>
            <a:r>
              <a:rPr kumimoji="0" lang="en-US"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 Past Query History</a:t>
            </a:r>
          </a:p>
          <a:p>
            <a:pPr defTabSz="1097280">
              <a:defRPr/>
            </a:pP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Stores and displays last 5 queries thus </a:t>
            </a:r>
            <a:r>
              <a:rPr lang="en-IN" sz="1600" dirty="0" err="1">
                <a:solidFill>
                  <a:schemeClr val="bg1">
                    <a:lumMod val="95000"/>
                  </a:schemeClr>
                </a:solidFill>
                <a:latin typeface="Times New Roman" panose="02020603050405020304" pitchFamily="18" charset="0"/>
                <a:ea typeface="Roboto"/>
                <a:cs typeface="Times New Roman" panose="02020603050405020304" pitchFamily="18" charset="0"/>
              </a:rPr>
              <a:t>a</a:t>
            </a:r>
            <a:r>
              <a:rPr lang="en-IN" sz="1600" dirty="0" err="1">
                <a:solidFill>
                  <a:schemeClr val="bg1">
                    <a:lumMod val="95000"/>
                  </a:schemeClr>
                </a:solidFill>
                <a:latin typeface="Times New Roman" panose="02020603050405020304" pitchFamily="18" charset="0"/>
                <a:cs typeface="Times New Roman" panose="02020603050405020304" pitchFamily="18" charset="0"/>
              </a:rPr>
              <a:t>lows</a:t>
            </a:r>
            <a:r>
              <a:rPr lang="en-IN" sz="1600" dirty="0">
                <a:solidFill>
                  <a:schemeClr val="bg1">
                    <a:lumMod val="95000"/>
                  </a:schemeClr>
                </a:solidFill>
                <a:latin typeface="Times New Roman" panose="02020603050405020304" pitchFamily="18" charset="0"/>
                <a:cs typeface="Times New Roman" panose="02020603050405020304" pitchFamily="18" charset="0"/>
              </a:rPr>
              <a:t> user to revisit past results</a:t>
            </a:r>
            <a:endParaRPr lang="en-US" sz="1600" dirty="0">
              <a:solidFill>
                <a:schemeClr val="bg1">
                  <a:lumMod val="95000"/>
                </a:schemeClr>
              </a:solidFill>
              <a:latin typeface="Times New Roman" panose="02020603050405020304" pitchFamily="18" charset="0"/>
              <a:ea typeface="Roboto"/>
              <a:cs typeface="Times New Roman" panose="02020603050405020304" pitchFamily="18" charset="0"/>
            </a:endParaRPr>
          </a:p>
        </p:txBody>
      </p:sp>
      <p:sp>
        <p:nvSpPr>
          <p:cNvPr id="178" name="TextBox 177">
            <a:extLst>
              <a:ext uri="{FF2B5EF4-FFF2-40B4-BE49-F238E27FC236}">
                <a16:creationId xmlns:a16="http://schemas.microsoft.com/office/drawing/2014/main" id="{F0C4F6A6-E06E-896F-1E3E-3155E148D8A9}"/>
              </a:ext>
            </a:extLst>
          </p:cNvPr>
          <p:cNvSpPr txBox="1"/>
          <p:nvPr/>
        </p:nvSpPr>
        <p:spPr>
          <a:xfrm>
            <a:off x="6091284" y="4804495"/>
            <a:ext cx="5951456" cy="923330"/>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1097280" rtl="0" eaLnBrk="1" fontAlgn="auto" latinLnBrk="0" hangingPunct="1">
              <a:spcBef>
                <a:spcPts val="0"/>
              </a:spcBef>
              <a:spcAft>
                <a:spcPts val="0"/>
              </a:spcAft>
              <a:buClrTx/>
              <a:buSzTx/>
              <a:buFontTx/>
              <a:buNone/>
              <a:tabLst/>
              <a:defRPr/>
            </a:pPr>
            <a:r>
              <a:rPr kumimoji="0" lang="en-US" sz="18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 Predefined Example Buttons</a:t>
            </a:r>
          </a:p>
          <a:p>
            <a:pPr defTabSz="1097280">
              <a:defRPr/>
            </a:pP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Includes topics like “</a:t>
            </a:r>
            <a:r>
              <a:rPr lang="en-IN" dirty="0">
                <a:latin typeface="Times New Roman" panose="02020603050405020304" pitchFamily="18" charset="0"/>
                <a:cs typeface="Times New Roman" panose="02020603050405020304" pitchFamily="18" charset="0"/>
              </a:rPr>
              <a:t>India-Pakistan Tensions</a:t>
            </a:r>
            <a:r>
              <a:rPr lang="en-IN" sz="1600" dirty="0">
                <a:solidFill>
                  <a:schemeClr val="bg1">
                    <a:lumMod val="95000"/>
                  </a:schemeClr>
                </a:solidFill>
                <a:latin typeface="Times New Roman" panose="02020603050405020304" pitchFamily="18" charset="0"/>
                <a:cs typeface="Times New Roman" panose="02020603050405020304" pitchFamily="18" charset="0"/>
              </a:rPr>
              <a:t>”, </a:t>
            </a: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IPL 2025 Match Highlights</a:t>
            </a:r>
          </a:p>
        </p:txBody>
      </p:sp>
      <p:sp>
        <p:nvSpPr>
          <p:cNvPr id="180" name="TextBox 179">
            <a:extLst>
              <a:ext uri="{FF2B5EF4-FFF2-40B4-BE49-F238E27FC236}">
                <a16:creationId xmlns:a16="http://schemas.microsoft.com/office/drawing/2014/main" id="{D1FC8F3C-B9D2-5A36-637F-184718ED88CD}"/>
              </a:ext>
            </a:extLst>
          </p:cNvPr>
          <p:cNvSpPr txBox="1"/>
          <p:nvPr/>
        </p:nvSpPr>
        <p:spPr>
          <a:xfrm>
            <a:off x="6091284" y="5814932"/>
            <a:ext cx="5951456" cy="615553"/>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1097280" rtl="0" eaLnBrk="1" fontAlgn="auto" latinLnBrk="0" hangingPunct="1">
              <a:spcBef>
                <a:spcPts val="0"/>
              </a:spcBef>
              <a:spcAft>
                <a:spcPts val="0"/>
              </a:spcAft>
              <a:buClrTx/>
              <a:buSzTx/>
              <a:buFontTx/>
              <a:buNone/>
              <a:tabLst/>
              <a:defRPr/>
            </a:pPr>
            <a:r>
              <a:rPr kumimoji="0" lang="en-US" sz="1800" b="1" i="0" u="sng" strike="noStrike" kern="1200" cap="none" spc="0" normalizeH="0" baseline="0" noProof="0" dirty="0">
                <a:ln>
                  <a:noFill/>
                </a:ln>
                <a:solidFill>
                  <a:srgbClr val="993300"/>
                </a:solidFill>
                <a:effectLst/>
                <a:highlight>
                  <a:srgbClr val="C0C0C0"/>
                </a:highlight>
                <a:uLnTx/>
                <a:uFillTx/>
                <a:latin typeface="Times New Roman" panose="02020603050405020304" pitchFamily="18" charset="0"/>
                <a:ea typeface="Roboto Medium"/>
                <a:cs typeface="Times New Roman" panose="02020603050405020304" pitchFamily="18" charset="0"/>
                <a:sym typeface="Roboto Medium"/>
              </a:rPr>
              <a:t>♻️ Session Reset Button</a:t>
            </a:r>
          </a:p>
          <a:p>
            <a:pPr defTabSz="1097280">
              <a:defRPr/>
            </a:pPr>
            <a:r>
              <a:rPr lang="en-IN" sz="1600" dirty="0">
                <a:solidFill>
                  <a:schemeClr val="bg1">
                    <a:lumMod val="95000"/>
                  </a:schemeClr>
                </a:solidFill>
                <a:latin typeface="Times New Roman" panose="02020603050405020304" pitchFamily="18" charset="0"/>
                <a:ea typeface="Roboto"/>
                <a:cs typeface="Times New Roman" panose="02020603050405020304" pitchFamily="18" charset="0"/>
              </a:rPr>
              <a:t>🔄 Clears all fields without logging out</a:t>
            </a:r>
          </a:p>
        </p:txBody>
      </p:sp>
      <p:sp>
        <p:nvSpPr>
          <p:cNvPr id="183" name="Arrow: Right 182">
            <a:extLst>
              <a:ext uri="{FF2B5EF4-FFF2-40B4-BE49-F238E27FC236}">
                <a16:creationId xmlns:a16="http://schemas.microsoft.com/office/drawing/2014/main" id="{6E97DC6C-8478-5C7B-4607-D72B72ECA907}"/>
              </a:ext>
            </a:extLst>
          </p:cNvPr>
          <p:cNvSpPr/>
          <p:nvPr/>
        </p:nvSpPr>
        <p:spPr>
          <a:xfrm>
            <a:off x="4934931" y="3985583"/>
            <a:ext cx="966246"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Step-4</a:t>
            </a:r>
          </a:p>
        </p:txBody>
      </p:sp>
      <p:sp>
        <p:nvSpPr>
          <p:cNvPr id="184" name="Arrow: Right 183">
            <a:extLst>
              <a:ext uri="{FF2B5EF4-FFF2-40B4-BE49-F238E27FC236}">
                <a16:creationId xmlns:a16="http://schemas.microsoft.com/office/drawing/2014/main" id="{95ADFA8B-7116-3E70-E61B-044627A06B7D}"/>
              </a:ext>
            </a:extLst>
          </p:cNvPr>
          <p:cNvSpPr/>
          <p:nvPr/>
        </p:nvSpPr>
        <p:spPr>
          <a:xfrm>
            <a:off x="4934931" y="4944914"/>
            <a:ext cx="980387"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Step-5</a:t>
            </a:r>
          </a:p>
        </p:txBody>
      </p:sp>
      <p:sp>
        <p:nvSpPr>
          <p:cNvPr id="185" name="Arrow: Right 184">
            <a:extLst>
              <a:ext uri="{FF2B5EF4-FFF2-40B4-BE49-F238E27FC236}">
                <a16:creationId xmlns:a16="http://schemas.microsoft.com/office/drawing/2014/main" id="{DD55EE16-782D-53BE-C2B5-F08596A0F474}"/>
              </a:ext>
            </a:extLst>
          </p:cNvPr>
          <p:cNvSpPr/>
          <p:nvPr/>
        </p:nvSpPr>
        <p:spPr>
          <a:xfrm>
            <a:off x="4967925" y="5749118"/>
            <a:ext cx="980387" cy="60306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Step-6</a:t>
            </a:r>
          </a:p>
        </p:txBody>
      </p:sp>
    </p:spTree>
    <p:extLst>
      <p:ext uri="{BB962C8B-B14F-4D97-AF65-F5344CB8AC3E}">
        <p14:creationId xmlns:p14="http://schemas.microsoft.com/office/powerpoint/2010/main" val="11434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D6480-9F23-EAE9-0FF6-5C8B24721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37" y="933255"/>
            <a:ext cx="11861466" cy="5608948"/>
          </a:xfrm>
          <a:prstGeom prst="rect">
            <a:avLst/>
          </a:prstGeom>
        </p:spPr>
      </p:pic>
      <p:sp>
        <p:nvSpPr>
          <p:cNvPr id="4" name="Rectangle: Rounded Corners 3">
            <a:extLst>
              <a:ext uri="{FF2B5EF4-FFF2-40B4-BE49-F238E27FC236}">
                <a16:creationId xmlns:a16="http://schemas.microsoft.com/office/drawing/2014/main" id="{5E80C2E3-5E22-3110-2C54-6C8F19F95B38}"/>
              </a:ext>
            </a:extLst>
          </p:cNvPr>
          <p:cNvSpPr/>
          <p:nvPr/>
        </p:nvSpPr>
        <p:spPr>
          <a:xfrm>
            <a:off x="3978111" y="160256"/>
            <a:ext cx="4237113" cy="4252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800" b="1" u="sng"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Output of Dashboard</a:t>
            </a:r>
          </a:p>
        </p:txBody>
      </p:sp>
    </p:spTree>
    <p:extLst>
      <p:ext uri="{BB962C8B-B14F-4D97-AF65-F5344CB8AC3E}">
        <p14:creationId xmlns:p14="http://schemas.microsoft.com/office/powerpoint/2010/main" val="177872718"/>
      </p:ext>
    </p:extLst>
  </p:cSld>
  <p:clrMapOvr>
    <a:masterClrMapping/>
  </p:clrMapOvr>
</p:sld>
</file>

<file path=ppt/theme/theme1.xml><?xml version="1.0" encoding="utf-8"?>
<a:theme xmlns:a="http://schemas.openxmlformats.org/drawingml/2006/main" name="Vertical Lexicon design templat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tx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Vertical lexicon design slides.potx" id="{49C7086D-B6BF-42C9-B2E9-7A6F5A963EAA}" vid="{839E83B1-FF0C-49E8-8563-59D864F05AE3}"/>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4BEBB951-DE64-4CB8-9E1C-184A357AD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EEE0F9-7BC9-4998-8617-7CC115AD97E2}">
  <ds:schemaRefs>
    <ds:schemaRef ds:uri="http://schemas.microsoft.com/sharepoint/v3/contenttype/forms"/>
  </ds:schemaRefs>
</ds:datastoreItem>
</file>

<file path=customXml/itemProps3.xml><?xml version="1.0" encoding="utf-8"?>
<ds:datastoreItem xmlns:ds="http://schemas.openxmlformats.org/officeDocument/2006/customXml" ds:itemID="{2A1BD8E5-A18E-435C-B431-90A6B59F4B6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0262f94-9f35-4ac3-9a90-690165a166b7"/>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Vertical lexicon design slides</Template>
  <TotalTime>284</TotalTime>
  <Words>1941</Words>
  <Application>Microsoft Office PowerPoint</Application>
  <PresentationFormat>Widescreen</PresentationFormat>
  <Paragraphs>185</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Georgia Pro Cond</vt:lpstr>
      <vt:lpstr>Lora</vt:lpstr>
      <vt:lpstr>Montserrat Bold</vt:lpstr>
      <vt:lpstr>Roboto</vt:lpstr>
      <vt:lpstr>Times New Roman</vt:lpstr>
      <vt:lpstr>Tw Cen MT</vt:lpstr>
      <vt:lpstr>Wingdings</vt:lpstr>
      <vt:lpstr>Vertical Lexicon design template</vt:lpstr>
      <vt:lpstr>LLM Project: Building a News Research Tool </vt:lpstr>
      <vt:lpstr>LLM Project: Building a News Research Tool </vt:lpstr>
      <vt:lpstr>Objectives of this Project</vt:lpstr>
      <vt:lpstr>What I Used </vt:lpstr>
      <vt:lpstr>⚙️ Backend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Sukriti Singh</dc:creator>
  <cp:lastModifiedBy>Sukriti Singh</cp:lastModifiedBy>
  <cp:revision>47</cp:revision>
  <dcterms:created xsi:type="dcterms:W3CDTF">2025-09-23T15:25:39Z</dcterms:created>
  <dcterms:modified xsi:type="dcterms:W3CDTF">2025-09-25T11:29:21Z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